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84" r:id="rId2"/>
    <p:sldId id="307" r:id="rId3"/>
    <p:sldId id="293" r:id="rId4"/>
    <p:sldId id="306" r:id="rId5"/>
    <p:sldId id="308" r:id="rId6"/>
    <p:sldId id="294" r:id="rId7"/>
    <p:sldId id="295" r:id="rId8"/>
    <p:sldId id="309" r:id="rId9"/>
    <p:sldId id="310" r:id="rId10"/>
    <p:sldId id="312" r:id="rId11"/>
    <p:sldId id="313" r:id="rId12"/>
    <p:sldId id="314" r:id="rId13"/>
    <p:sldId id="315" r:id="rId14"/>
    <p:sldId id="318" r:id="rId15"/>
    <p:sldId id="316" r:id="rId16"/>
    <p:sldId id="317" r:id="rId17"/>
    <p:sldId id="343" r:id="rId18"/>
    <p:sldId id="319" r:id="rId19"/>
    <p:sldId id="321" r:id="rId20"/>
    <p:sldId id="322" r:id="rId21"/>
    <p:sldId id="323" r:id="rId22"/>
    <p:sldId id="324" r:id="rId23"/>
    <p:sldId id="325" r:id="rId24"/>
    <p:sldId id="346" r:id="rId25"/>
    <p:sldId id="326" r:id="rId26"/>
    <p:sldId id="327" r:id="rId27"/>
    <p:sldId id="328" r:id="rId28"/>
    <p:sldId id="329" r:id="rId29"/>
    <p:sldId id="337" r:id="rId30"/>
    <p:sldId id="331" r:id="rId31"/>
    <p:sldId id="332" r:id="rId32"/>
    <p:sldId id="333" r:id="rId33"/>
    <p:sldId id="334" r:id="rId34"/>
    <p:sldId id="335" r:id="rId35"/>
    <p:sldId id="336" r:id="rId36"/>
    <p:sldId id="338" r:id="rId37"/>
    <p:sldId id="339" r:id="rId38"/>
    <p:sldId id="347" r:id="rId39"/>
    <p:sldId id="348" r:id="rId40"/>
    <p:sldId id="340" r:id="rId41"/>
    <p:sldId id="341" r:id="rId42"/>
    <p:sldId id="342" r:id="rId43"/>
    <p:sldId id="330" r:id="rId44"/>
    <p:sldId id="344" r:id="rId45"/>
    <p:sldId id="345"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9B"/>
    <a:srgbClr val="002855"/>
    <a:srgbClr val="0066A1"/>
    <a:srgbClr val="CC0033"/>
    <a:srgbClr val="E37222"/>
    <a:srgbClr val="FDC82F"/>
    <a:srgbClr val="69BE28"/>
    <a:srgbClr val="008542"/>
    <a:srgbClr val="6B1F73"/>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11"/>
    <p:restoredTop sz="95918"/>
  </p:normalViewPr>
  <p:slideViewPr>
    <p:cSldViewPr snapToGrid="0" snapToObjects="1">
      <p:cViewPr varScale="1">
        <p:scale>
          <a:sx n="140" d="100"/>
          <a:sy n="140" d="100"/>
        </p:scale>
        <p:origin x="1404"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2" y="-8147"/>
            <a:ext cx="9162286" cy="5143498"/>
          </a:xfrm>
          <a:prstGeom prst="rect">
            <a:avLst/>
          </a:prstGeom>
        </p:spPr>
      </p:pic>
      <p:pic>
        <p:nvPicPr>
          <p:cNvPr id="7" name="Picture 6">
            <a:extLst>
              <a:ext uri="{FF2B5EF4-FFF2-40B4-BE49-F238E27FC236}">
                <a16:creationId xmlns:a16="http://schemas.microsoft.com/office/drawing/2014/main" id="{BDE7C324-6D31-5BDF-AA8A-AF17193D946D}"/>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4691046"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5745" y="1245232"/>
            <a:ext cx="4255255" cy="901283"/>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7855" y="1252982"/>
            <a:ext cx="4253146" cy="885784"/>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91612"/>
            <a:ext cx="4235466" cy="763411"/>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066800" y="4318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40C9A8-200B-6071-55EE-30A5E4AA83AF}"/>
              </a:ext>
            </a:extLst>
          </p:cNvPr>
          <p:cNvPicPr>
            <a:picLocks noChangeAspect="1"/>
          </p:cNvPicPr>
          <p:nvPr userDrawn="1"/>
        </p:nvPicPr>
        <p:blipFill>
          <a:blip r:embed="rId2"/>
          <a:srcRect/>
          <a:stretch/>
        </p:blipFill>
        <p:spPr>
          <a:xfrm>
            <a:off x="1" y="-8147"/>
            <a:ext cx="9158945" cy="5143498"/>
          </a:xfrm>
          <a:prstGeom prst="rect">
            <a:avLst/>
          </a:prstGeom>
        </p:spPr>
      </p:pic>
      <p:pic>
        <p:nvPicPr>
          <p:cNvPr id="6" name="Picture 5">
            <a:extLst>
              <a:ext uri="{FF2B5EF4-FFF2-40B4-BE49-F238E27FC236}">
                <a16:creationId xmlns:a16="http://schemas.microsoft.com/office/drawing/2014/main" id="{17216E6C-2274-86AE-A400-AB3F2796DEF4}"/>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08149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53847"/>
            <a:ext cx="8658711" cy="758882"/>
          </a:xfrm>
        </p:spPr>
        <p:txBody>
          <a:bodyPr lIns="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lIns="0">
            <a:normAutofit/>
          </a:bodyPr>
          <a:lstStyle>
            <a:lvl1pPr marL="0" indent="0">
              <a:buNone/>
              <a:defRPr sz="1500" b="1" i="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457025"/>
          </a:xfrm>
        </p:spPr>
        <p:txBody>
          <a:bodyPr lIns="0"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35051"/>
            <a:ext cx="4970872" cy="819973"/>
          </a:xfrm>
        </p:spPr>
        <p:txBody>
          <a:bodyPr lIns="0">
            <a:normAutofit/>
          </a:bodyPr>
          <a:lstStyle>
            <a:lvl1pPr marL="0" indent="0">
              <a:buNone/>
              <a:defRPr sz="1500" b="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20EAB0-9F05-4750-8101-7E1E3E8E240D}"/>
              </a:ext>
            </a:extLst>
          </p:cNvPr>
          <p:cNvPicPr>
            <a:picLocks noChangeAspect="1"/>
          </p:cNvPicPr>
          <p:nvPr userDrawn="1"/>
        </p:nvPicPr>
        <p:blipFill>
          <a:blip r:embed="rId2"/>
          <a:srcRect/>
          <a:stretch/>
        </p:blipFill>
        <p:spPr>
          <a:xfrm>
            <a:off x="1" y="-8147"/>
            <a:ext cx="9158945" cy="5143498"/>
          </a:xfrm>
          <a:prstGeom prst="rect">
            <a:avLst/>
          </a:prstGeom>
        </p:spPr>
      </p:pic>
      <p:pic>
        <p:nvPicPr>
          <p:cNvPr id="13" name="Picture 12">
            <a:extLst>
              <a:ext uri="{FF2B5EF4-FFF2-40B4-BE49-F238E27FC236}">
                <a16:creationId xmlns:a16="http://schemas.microsoft.com/office/drawing/2014/main" id="{21A0BA18-E708-72D9-D1C2-D27D8467425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248889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7571-5A3F-98B8-2919-54D06E3D5772}"/>
              </a:ext>
            </a:extLst>
          </p:cNvPr>
          <p:cNvPicPr>
            <a:picLocks noChangeAspect="1"/>
          </p:cNvPicPr>
          <p:nvPr userDrawn="1"/>
        </p:nvPicPr>
        <p:blipFill>
          <a:blip r:embed="rId2"/>
          <a:srcRect/>
          <a:stretch/>
        </p:blipFill>
        <p:spPr>
          <a:xfrm>
            <a:off x="1" y="-8147"/>
            <a:ext cx="9158945" cy="5143498"/>
          </a:xfrm>
          <a:prstGeom prst="rect">
            <a:avLst/>
          </a:prstGeom>
        </p:spPr>
      </p:pic>
      <p:pic>
        <p:nvPicPr>
          <p:cNvPr id="14" name="Picture 13">
            <a:extLst>
              <a:ext uri="{FF2B5EF4-FFF2-40B4-BE49-F238E27FC236}">
                <a16:creationId xmlns:a16="http://schemas.microsoft.com/office/drawing/2014/main" id="{A9AB87A4-5D34-DBF7-15D8-FBAE94E0D56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50292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ACB5-A032-535C-C189-44C3740D5E0E}"/>
              </a:ext>
            </a:extLst>
          </p:cNvPr>
          <p:cNvPicPr>
            <a:picLocks noChangeAspect="1"/>
          </p:cNvPicPr>
          <p:nvPr userDrawn="1"/>
        </p:nvPicPr>
        <p:blipFill>
          <a:blip r:embed="rId2"/>
          <a:srcRect/>
          <a:stretch/>
        </p:blipFill>
        <p:spPr>
          <a:xfrm>
            <a:off x="2" y="-8147"/>
            <a:ext cx="9162286" cy="5143498"/>
          </a:xfrm>
          <a:prstGeom prst="rect">
            <a:avLst/>
          </a:prstGeom>
        </p:spPr>
      </p:pic>
      <p:pic>
        <p:nvPicPr>
          <p:cNvPr id="2" name="Picture 1">
            <a:extLst>
              <a:ext uri="{FF2B5EF4-FFF2-40B4-BE49-F238E27FC236}">
                <a16:creationId xmlns:a16="http://schemas.microsoft.com/office/drawing/2014/main" id="{D0482E86-2029-C649-0EF8-72FF8C4C22D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848108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741DC6EA-1BC4-04C3-5A19-39AF1D292A50}"/>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197431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545542-F34C-4B8A-C251-D014E75FF425}"/>
              </a:ext>
            </a:extLst>
          </p:cNvPr>
          <p:cNvPicPr>
            <a:picLocks noChangeAspect="1"/>
          </p:cNvPicPr>
          <p:nvPr userDrawn="1"/>
        </p:nvPicPr>
        <p:blipFill>
          <a:blip r:embed="rId2"/>
          <a:srcRect/>
          <a:stretch/>
        </p:blipFill>
        <p:spPr>
          <a:xfrm>
            <a:off x="0" y="-8148"/>
            <a:ext cx="9152019" cy="5143498"/>
          </a:xfrm>
          <a:prstGeom prst="rect">
            <a:avLst/>
          </a:prstGeom>
        </p:spPr>
      </p:pic>
      <p:pic>
        <p:nvPicPr>
          <p:cNvPr id="14" name="Picture 13">
            <a:extLst>
              <a:ext uri="{FF2B5EF4-FFF2-40B4-BE49-F238E27FC236}">
                <a16:creationId xmlns:a16="http://schemas.microsoft.com/office/drawing/2014/main" id="{5E131DA0-FAC9-2833-A436-BFA92F724003}"/>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90" y="2581643"/>
            <a:ext cx="7022970"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141557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78E2A-D661-BFA6-DB68-7536AA89AE95}"/>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099C6AF0-FF34-187B-BA5E-4E9E09E800D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4153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C6F44-660A-B745-91FF-45D342C7A560}"/>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1F9C8966-6876-32BB-6CC2-8B5303ED0619}"/>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180516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70F23-6C4F-9DDF-447A-8A004AE2446C}"/>
              </a:ext>
            </a:extLst>
          </p:cNvPr>
          <p:cNvPicPr>
            <a:picLocks noChangeAspect="1"/>
          </p:cNvPicPr>
          <p:nvPr userDrawn="1"/>
        </p:nvPicPr>
        <p:blipFill rotWithShape="1">
          <a:blip r:embed="rId24"/>
          <a:srcRect r="26619"/>
          <a:stretch/>
        </p:blipFill>
        <p:spPr>
          <a:xfrm rot="10800000">
            <a:off x="0" y="-2"/>
            <a:ext cx="9148840" cy="532631"/>
          </a:xfrm>
          <a:prstGeom prst="rect">
            <a:avLst/>
          </a:prstGeom>
        </p:spPr>
      </p:pic>
      <p:pic>
        <p:nvPicPr>
          <p:cNvPr id="4" name="Picture 3">
            <a:extLst>
              <a:ext uri="{FF2B5EF4-FFF2-40B4-BE49-F238E27FC236}">
                <a16:creationId xmlns:a16="http://schemas.microsoft.com/office/drawing/2014/main" id="{3C4C326D-E901-03B5-EA3B-3BC78E5A3BF2}"/>
              </a:ext>
            </a:extLst>
          </p:cNvPr>
          <p:cNvPicPr>
            <a:picLocks noChangeAspect="1"/>
          </p:cNvPicPr>
          <p:nvPr userDrawn="1"/>
        </p:nvPicPr>
        <p:blipFill rotWithShape="1">
          <a:blip r:embed="rId24"/>
          <a:srcRect r="26619"/>
          <a:stretch/>
        </p:blipFill>
        <p:spPr>
          <a:xfrm>
            <a:off x="-8020" y="4616809"/>
            <a:ext cx="9162288" cy="532631"/>
          </a:xfrm>
          <a:prstGeom prst="rect">
            <a:avLst/>
          </a:prstGeom>
        </p:spPr>
      </p:pic>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2855"/>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1" r:id="rId4"/>
    <p:sldLayoutId id="2147483694" r:id="rId5"/>
    <p:sldLayoutId id="2147483696" r:id="rId6"/>
    <p:sldLayoutId id="2147483697" r:id="rId7"/>
    <p:sldLayoutId id="2147483695" r:id="rId8"/>
    <p:sldLayoutId id="2147483698"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IordanisKostelidis/painters-dilemma"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IordanisKostelidis/running-up-stairs"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ieee.org/" TargetMode="External"/><Relationship Id="rId2" Type="http://schemas.openxmlformats.org/officeDocument/2006/relationships/hyperlink" Target="https://github.com/VaggM/IEEEXtremeCountdown" TargetMode="External"/><Relationship Id="rId1" Type="http://schemas.openxmlformats.org/officeDocument/2006/relationships/slideLayout" Target="../slideLayouts/slideLayout12.xml"/><Relationship Id="rId5" Type="http://schemas.openxmlformats.org/officeDocument/2006/relationships/hyperlink" Target="https://ieeextreme.org/" TargetMode="External"/><Relationship Id="rId4" Type="http://schemas.openxmlformats.org/officeDocument/2006/relationships/hyperlink" Target="https://ieee.g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ieee.gr/" TargetMode="External"/><Relationship Id="rId2" Type="http://schemas.openxmlformats.org/officeDocument/2006/relationships/hyperlink" Target="https://ieee.org/" TargetMode="External"/><Relationship Id="rId1" Type="http://schemas.openxmlformats.org/officeDocument/2006/relationships/slideLayout" Target="../slideLayouts/slideLayout10.xml"/><Relationship Id="rId4" Type="http://schemas.openxmlformats.org/officeDocument/2006/relationships/hyperlink" Target="https://ieeeihuserres.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csacademy.com/ieeextreme-practice/" TargetMode="External"/><Relationship Id="rId2" Type="http://schemas.openxmlformats.org/officeDocument/2006/relationships/hyperlink" Target="https://csacademy.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csacademy.com/ieeextreme-practice/task/painters-dilemma/"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4E2D-927D-0F6F-1237-2E8405DE060E}"/>
              </a:ext>
            </a:extLst>
          </p:cNvPr>
          <p:cNvSpPr>
            <a:spLocks noGrp="1"/>
          </p:cNvSpPr>
          <p:nvPr>
            <p:ph type="ctrTitle"/>
          </p:nvPr>
        </p:nvSpPr>
        <p:spPr/>
        <p:txBody>
          <a:bodyPr>
            <a:normAutofit/>
          </a:bodyPr>
          <a:lstStyle/>
          <a:p>
            <a:r>
              <a:rPr lang="en-US" dirty="0" err="1"/>
              <a:t>IEEEXtreme</a:t>
            </a:r>
            <a:r>
              <a:rPr lang="en-US" dirty="0"/>
              <a:t> Countdown</a:t>
            </a:r>
          </a:p>
        </p:txBody>
      </p:sp>
      <p:sp>
        <p:nvSpPr>
          <p:cNvPr id="3" name="Subtitle 2">
            <a:extLst>
              <a:ext uri="{FF2B5EF4-FFF2-40B4-BE49-F238E27FC236}">
                <a16:creationId xmlns:a16="http://schemas.microsoft.com/office/drawing/2014/main" id="{CB480EA7-0324-6CFE-DA53-39241E41C4F0}"/>
              </a:ext>
            </a:extLst>
          </p:cNvPr>
          <p:cNvSpPr>
            <a:spLocks noGrp="1"/>
          </p:cNvSpPr>
          <p:nvPr>
            <p:ph type="subTitle" idx="1"/>
          </p:nvPr>
        </p:nvSpPr>
        <p:spPr/>
        <p:txBody>
          <a:bodyPr/>
          <a:lstStyle/>
          <a:p>
            <a:r>
              <a:rPr lang="en-US" dirty="0" err="1"/>
              <a:t>IEEEXtreme</a:t>
            </a:r>
            <a:r>
              <a:rPr lang="en-US" dirty="0"/>
              <a:t> 10.0 </a:t>
            </a:r>
            <a:r>
              <a:rPr lang="el-GR" dirty="0"/>
              <a:t>και 11.0</a:t>
            </a:r>
            <a:endParaRPr lang="en-US" dirty="0"/>
          </a:p>
        </p:txBody>
      </p:sp>
      <p:sp>
        <p:nvSpPr>
          <p:cNvPr id="4" name="Slide Number Placeholder 3">
            <a:extLst>
              <a:ext uri="{FF2B5EF4-FFF2-40B4-BE49-F238E27FC236}">
                <a16:creationId xmlns:a16="http://schemas.microsoft.com/office/drawing/2014/main" id="{5F31D731-E24C-C7AC-CD86-C9EECDD285D2}"/>
              </a:ext>
            </a:extLst>
          </p:cNvPr>
          <p:cNvSpPr>
            <a:spLocks noGrp="1"/>
          </p:cNvSpPr>
          <p:nvPr>
            <p:ph type="sldNum" sz="quarter" idx="18"/>
          </p:nvPr>
        </p:nvSpPr>
        <p:spPr/>
        <p:txBody>
          <a:bodyPr/>
          <a:lstStyle/>
          <a:p>
            <a:fld id="{3DD97BEB-BAEF-0344-9D5C-EC73E478698A}" type="slidenum">
              <a:rPr lang="en-US" smtClean="0"/>
              <a:pPr/>
              <a:t>1</a:t>
            </a:fld>
            <a:endParaRPr lang="en-US" dirty="0"/>
          </a:p>
        </p:txBody>
      </p:sp>
      <p:sp>
        <p:nvSpPr>
          <p:cNvPr id="5" name="TextBox 4">
            <a:extLst>
              <a:ext uri="{FF2B5EF4-FFF2-40B4-BE49-F238E27FC236}">
                <a16:creationId xmlns:a16="http://schemas.microsoft.com/office/drawing/2014/main" id="{9727578A-E3E1-58C7-EABB-18EC8A1A4F96}"/>
              </a:ext>
            </a:extLst>
          </p:cNvPr>
          <p:cNvSpPr txBox="1"/>
          <p:nvPr/>
        </p:nvSpPr>
        <p:spPr>
          <a:xfrm>
            <a:off x="-703385" y="38862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46085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Standard input</a:t>
            </a:r>
          </a:p>
          <a:p>
            <a:pPr algn="l"/>
            <a:r>
              <a:rPr lang="en-US" b="0" i="0" dirty="0">
                <a:solidFill>
                  <a:srgbClr val="000000"/>
                </a:solidFill>
                <a:effectLst/>
                <a:latin typeface="Lato" panose="020F0502020204030203" pitchFamily="34" charset="0"/>
              </a:rPr>
              <a:t>The first line of input contains </a:t>
            </a:r>
            <a:r>
              <a:rPr lang="en-US" b="0" i="1" dirty="0">
                <a:solidFill>
                  <a:srgbClr val="000000"/>
                </a:solidFill>
                <a:effectLst/>
                <a:latin typeface="KaTeX_Math"/>
              </a:rPr>
              <a:t>t</a:t>
            </a:r>
            <a:r>
              <a:rPr lang="en-US" b="0" i="0" dirty="0">
                <a:solidFill>
                  <a:srgbClr val="000000"/>
                </a:solidFill>
                <a:effectLst/>
                <a:latin typeface="Lato" panose="020F0502020204030203" pitchFamily="34" charset="0"/>
              </a:rPr>
              <a:t>, which gives the number of scenarios.</a:t>
            </a:r>
          </a:p>
          <a:p>
            <a:pPr algn="l"/>
            <a:r>
              <a:rPr lang="en-US" b="0" i="0" dirty="0">
                <a:solidFill>
                  <a:srgbClr val="000000"/>
                </a:solidFill>
                <a:effectLst/>
                <a:latin typeface="Lato" panose="020F0502020204030203" pitchFamily="34" charset="0"/>
              </a:rPr>
              <a:t>Each scenario consists of two lines. The first line contains an integer </a:t>
            </a:r>
            <a:r>
              <a:rPr lang="en-US" b="0" i="0" dirty="0">
                <a:solidFill>
                  <a:srgbClr val="000000"/>
                </a:solidFill>
                <a:effectLst/>
                <a:latin typeface="KaTeX_Main"/>
              </a:rPr>
              <a:t>N</a:t>
            </a:r>
            <a:r>
              <a:rPr lang="en-US" b="0" i="1" dirty="0">
                <a:solidFill>
                  <a:srgbClr val="000000"/>
                </a:solidFill>
                <a:effectLst/>
                <a:latin typeface="KaTeX_Math"/>
              </a:rPr>
              <a:t>N</a:t>
            </a:r>
            <a:r>
              <a:rPr lang="en-US" b="0" i="0" dirty="0">
                <a:solidFill>
                  <a:srgbClr val="000000"/>
                </a:solidFill>
                <a:effectLst/>
                <a:latin typeface="Lato" panose="020F0502020204030203" pitchFamily="34" charset="0"/>
              </a:rPr>
              <a:t>, the length of the sequence of colors Bob needs. The second line contains a sequence of </a:t>
            </a:r>
            <a:r>
              <a:rPr lang="en-US" b="0" i="0" dirty="0">
                <a:solidFill>
                  <a:srgbClr val="000000"/>
                </a:solidFill>
                <a:effectLst/>
                <a:latin typeface="KaTeX_Main"/>
              </a:rPr>
              <a:t>N</a:t>
            </a:r>
            <a:r>
              <a:rPr lang="en-US" b="0" i="1" dirty="0">
                <a:solidFill>
                  <a:srgbClr val="000000"/>
                </a:solidFill>
                <a:effectLst/>
                <a:latin typeface="KaTeX_Math"/>
              </a:rPr>
              <a:t>N</a:t>
            </a:r>
            <a:r>
              <a:rPr lang="en-US" b="0" i="0" dirty="0">
                <a:solidFill>
                  <a:srgbClr val="000000"/>
                </a:solidFill>
                <a:effectLst/>
                <a:latin typeface="Lato" panose="020F0502020204030203" pitchFamily="34" charset="0"/>
              </a:rPr>
              <a:t> integers </a:t>
            </a:r>
            <a:r>
              <a:rPr lang="en-US" b="0" i="1" dirty="0">
                <a:solidFill>
                  <a:srgbClr val="000000"/>
                </a:solidFill>
                <a:effectLst/>
                <a:latin typeface="KaTeX_Math"/>
              </a:rPr>
              <a:t>c</a:t>
            </a:r>
            <a:r>
              <a:rPr lang="en-US" b="0" i="0" dirty="0">
                <a:solidFill>
                  <a:srgbClr val="000000"/>
                </a:solidFill>
                <a:effectLst/>
                <a:latin typeface="KaTeX_Main"/>
              </a:rPr>
              <a:t>1​,</a:t>
            </a:r>
            <a:r>
              <a:rPr lang="en-US" b="0" i="1" dirty="0">
                <a:solidFill>
                  <a:srgbClr val="000000"/>
                </a:solidFill>
                <a:effectLst/>
                <a:latin typeface="KaTeX_Math"/>
              </a:rPr>
              <a:t>c</a:t>
            </a:r>
            <a:r>
              <a:rPr lang="en-US" b="0" i="0" dirty="0">
                <a:solidFill>
                  <a:srgbClr val="000000"/>
                </a:solidFill>
                <a:effectLst/>
                <a:latin typeface="KaTeX_Main"/>
              </a:rPr>
              <a:t>2​,...,</a:t>
            </a:r>
            <a:r>
              <a:rPr lang="en-US" b="0" i="1" dirty="0" err="1">
                <a:solidFill>
                  <a:srgbClr val="000000"/>
                </a:solidFill>
                <a:effectLst/>
                <a:latin typeface="KaTeX_Math"/>
              </a:rPr>
              <a:t>cN</a:t>
            </a:r>
            <a:r>
              <a:rPr lang="en-US" b="0" i="0" dirty="0">
                <a:solidFill>
                  <a:srgbClr val="000000"/>
                </a:solidFill>
                <a:effectLst/>
                <a:latin typeface="KaTeX_Main"/>
              </a:rPr>
              <a:t>​</a:t>
            </a:r>
            <a:r>
              <a:rPr lang="en-US" b="0" i="0" dirty="0">
                <a:solidFill>
                  <a:srgbClr val="000000"/>
                </a:solidFill>
                <a:effectLst/>
                <a:latin typeface="Lato" panose="020F0502020204030203" pitchFamily="34" charset="0"/>
              </a:rPr>
              <a:t>, representing the sequence of colors that Bob needs, in the order that he needs them. Each distinct color is represented with a distinct integer.</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10</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12915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Standard output</a:t>
            </a:r>
          </a:p>
          <a:p>
            <a:pPr algn="l"/>
            <a:r>
              <a:rPr lang="en-US" b="0" i="0" dirty="0">
                <a:solidFill>
                  <a:srgbClr val="000000"/>
                </a:solidFill>
                <a:effectLst/>
                <a:latin typeface="Lato" panose="020F0502020204030203" pitchFamily="34" charset="0"/>
              </a:rPr>
              <a:t>For each scenario, you should output, on a line by itself, the minimum number of times Bob needs to change the color of one of his brushes.</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11</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42149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Constraints and notes</a:t>
            </a:r>
          </a:p>
          <a:p>
            <a:pPr algn="l">
              <a:buFont typeface="Arial" panose="020B0604020202020204" pitchFamily="34" charset="0"/>
              <a:buChar char="•"/>
            </a:pPr>
            <a:r>
              <a:rPr lang="en-US" b="0" i="0" dirty="0">
                <a:solidFill>
                  <a:srgbClr val="000000"/>
                </a:solidFill>
                <a:effectLst/>
                <a:latin typeface="KaTeX_Main"/>
              </a:rPr>
              <a:t>1 ≤ </a:t>
            </a:r>
            <a:r>
              <a:rPr lang="en-US" b="0" i="1" dirty="0">
                <a:solidFill>
                  <a:srgbClr val="000000"/>
                </a:solidFill>
                <a:effectLst/>
                <a:latin typeface="KaTeX_Math"/>
              </a:rPr>
              <a:t>t </a:t>
            </a:r>
            <a:r>
              <a:rPr lang="en-US" b="0" i="0" dirty="0">
                <a:solidFill>
                  <a:srgbClr val="000000"/>
                </a:solidFill>
                <a:effectLst/>
                <a:latin typeface="KaTeX_Main"/>
              </a:rPr>
              <a:t>≤ 5</a:t>
            </a:r>
            <a:endParaRPr lang="en-US" b="0" i="0" dirty="0">
              <a:solidFill>
                <a:srgbClr val="000000"/>
              </a:solidFill>
              <a:effectLst/>
              <a:latin typeface="Lato" panose="020F0502020204030203" pitchFamily="34" charset="0"/>
            </a:endParaRPr>
          </a:p>
          <a:p>
            <a:pPr algn="l">
              <a:buFont typeface="Arial" panose="020B0604020202020204" pitchFamily="34" charset="0"/>
              <a:buChar char="•"/>
            </a:pPr>
            <a:r>
              <a:rPr lang="en-US" b="0" i="0" dirty="0">
                <a:solidFill>
                  <a:srgbClr val="000000"/>
                </a:solidFill>
                <a:effectLst/>
                <a:latin typeface="KaTeX_Main"/>
              </a:rPr>
              <a:t>1 ≤ N ≤ 500</a:t>
            </a:r>
            <a:endParaRPr lang="en-US" b="0" i="0" dirty="0">
              <a:solidFill>
                <a:srgbClr val="000000"/>
              </a:solidFill>
              <a:effectLst/>
              <a:latin typeface="Lato" panose="020F0502020204030203" pitchFamily="34" charset="0"/>
            </a:endParaRPr>
          </a:p>
          <a:p>
            <a:pPr algn="l">
              <a:buFont typeface="Arial" panose="020B0604020202020204" pitchFamily="34" charset="0"/>
              <a:buChar char="•"/>
            </a:pPr>
            <a:r>
              <a:rPr lang="en-US" b="0" i="0" dirty="0">
                <a:solidFill>
                  <a:srgbClr val="000000"/>
                </a:solidFill>
                <a:effectLst/>
                <a:latin typeface="KaTeX_Main"/>
              </a:rPr>
              <a:t>1 ≤ ci ≤ 20</a:t>
            </a:r>
            <a:endParaRPr lang="en-US" b="0" i="0" dirty="0">
              <a:solidFill>
                <a:srgbClr val="000000"/>
              </a:solidFill>
              <a:effectLst/>
              <a:latin typeface="Lato" panose="020F0502020204030203" pitchFamily="34" charset="0"/>
            </a:endParaRPr>
          </a:p>
          <a:p>
            <a:pPr algn="l"/>
            <a:endParaRPr lang="en-US" b="0" i="0" dirty="0">
              <a:solidFill>
                <a:srgbClr val="000000"/>
              </a:solidFill>
              <a:effectLst/>
              <a:latin typeface="Lato" panose="020F0502020204030203" pitchFamily="34" charset="0"/>
            </a:endParaRPr>
          </a:p>
          <a:p>
            <a:pPr algn="l"/>
            <a:endParaRPr lang="en-US" b="0"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12</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6030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Summary of Input/Output</a:t>
            </a:r>
          </a:p>
          <a:p>
            <a:pPr algn="l"/>
            <a:r>
              <a:rPr lang="en-US" b="1" dirty="0">
                <a:solidFill>
                  <a:srgbClr val="000000"/>
                </a:solidFill>
                <a:latin typeface="Lato" panose="020F0502020204030203" pitchFamily="34" charset="0"/>
              </a:rPr>
              <a:t>Input:</a:t>
            </a:r>
          </a:p>
          <a:p>
            <a:pPr lvl="1"/>
            <a:r>
              <a:rPr lang="en-US" b="1" i="0" dirty="0" err="1">
                <a:solidFill>
                  <a:srgbClr val="000000"/>
                </a:solidFill>
                <a:effectLst/>
                <a:latin typeface="Lato" panose="020F0502020204030203" pitchFamily="34" charset="0"/>
              </a:rPr>
              <a:t>TestCases</a:t>
            </a:r>
            <a:r>
              <a:rPr lang="en-US" b="1" i="0" dirty="0">
                <a:solidFill>
                  <a:srgbClr val="000000"/>
                </a:solidFill>
                <a:effectLst/>
                <a:latin typeface="Lato" panose="020F0502020204030203" pitchFamily="34" charset="0"/>
              </a:rPr>
              <a:t>, integer: test cases</a:t>
            </a:r>
          </a:p>
          <a:p>
            <a:pPr lvl="1"/>
            <a:r>
              <a:rPr lang="en-US" b="1" i="0" dirty="0" err="1">
                <a:solidFill>
                  <a:srgbClr val="000000"/>
                </a:solidFill>
                <a:effectLst/>
                <a:latin typeface="Lato" panose="020F0502020204030203" pitchFamily="34" charset="0"/>
              </a:rPr>
              <a:t>ColorLenght</a:t>
            </a:r>
            <a:r>
              <a:rPr lang="en-US" b="1" i="0" dirty="0">
                <a:solidFill>
                  <a:srgbClr val="000000"/>
                </a:solidFill>
                <a:effectLst/>
                <a:latin typeface="Lato" panose="020F0502020204030203" pitchFamily="34" charset="0"/>
              </a:rPr>
              <a:t>, integer: colors length</a:t>
            </a:r>
          </a:p>
          <a:p>
            <a:pPr lvl="1"/>
            <a:r>
              <a:rPr lang="en-US" b="1" dirty="0">
                <a:solidFill>
                  <a:srgbClr val="000000"/>
                </a:solidFill>
                <a:latin typeface="Lato" panose="020F0502020204030203" pitchFamily="34" charset="0"/>
              </a:rPr>
              <a:t>Colors, list: colors</a:t>
            </a:r>
          </a:p>
          <a:p>
            <a:r>
              <a:rPr lang="en-US" b="1" i="0" dirty="0">
                <a:solidFill>
                  <a:srgbClr val="000000"/>
                </a:solidFill>
                <a:effectLst/>
                <a:latin typeface="Lato" panose="020F0502020204030203" pitchFamily="34" charset="0"/>
              </a:rPr>
              <a:t>Output:</a:t>
            </a:r>
          </a:p>
          <a:p>
            <a:pPr lvl="1"/>
            <a:r>
              <a:rPr lang="en-US" b="1" i="0" dirty="0">
                <a:solidFill>
                  <a:srgbClr val="000000"/>
                </a:solidFill>
                <a:effectLst/>
                <a:latin typeface="Lato" panose="020F0502020204030203" pitchFamily="34" charset="0"/>
              </a:rPr>
              <a:t>For each test case:</a:t>
            </a:r>
          </a:p>
          <a:p>
            <a:pPr lvl="2"/>
            <a:r>
              <a:rPr lang="en-US" b="1" dirty="0">
                <a:solidFill>
                  <a:srgbClr val="000000"/>
                </a:solidFill>
                <a:latin typeface="Lato" panose="020F0502020204030203" pitchFamily="34" charset="0"/>
              </a:rPr>
              <a:t>Switches, integer: the minimum color changes of brushes </a:t>
            </a:r>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13</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575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Example Input/Output</a:t>
            </a:r>
          </a:p>
          <a:p>
            <a:pPr algn="l"/>
            <a:r>
              <a:rPr lang="en-US" b="1" dirty="0">
                <a:solidFill>
                  <a:srgbClr val="000000"/>
                </a:solidFill>
                <a:latin typeface="Lato" panose="020F0502020204030203" pitchFamily="34" charset="0"/>
              </a:rPr>
              <a:t>Input:</a:t>
            </a:r>
          </a:p>
          <a:p>
            <a:pPr lvl="1"/>
            <a:r>
              <a:rPr lang="en-US" b="1" i="0" dirty="0">
                <a:solidFill>
                  <a:srgbClr val="000000"/>
                </a:solidFill>
                <a:effectLst/>
                <a:latin typeface="Lato" panose="020F0502020204030203" pitchFamily="34" charset="0"/>
              </a:rPr>
              <a:t>2</a:t>
            </a:r>
          </a:p>
          <a:p>
            <a:pPr lvl="1"/>
            <a:r>
              <a:rPr lang="en-US" b="1" i="0" dirty="0">
                <a:solidFill>
                  <a:srgbClr val="000000"/>
                </a:solidFill>
                <a:effectLst/>
                <a:latin typeface="Lato" panose="020F0502020204030203" pitchFamily="34" charset="0"/>
              </a:rPr>
              <a:t>5</a:t>
            </a:r>
          </a:p>
          <a:p>
            <a:pPr lvl="1"/>
            <a:r>
              <a:rPr lang="en-US" b="1" i="0" dirty="0">
                <a:solidFill>
                  <a:srgbClr val="000000"/>
                </a:solidFill>
                <a:effectLst/>
                <a:latin typeface="Lato" panose="020F0502020204030203" pitchFamily="34" charset="0"/>
              </a:rPr>
              <a:t>7 7 2 11 7</a:t>
            </a:r>
          </a:p>
          <a:p>
            <a:pPr lvl="1"/>
            <a:r>
              <a:rPr lang="en-US" b="1" i="0" dirty="0">
                <a:solidFill>
                  <a:srgbClr val="000000"/>
                </a:solidFill>
                <a:effectLst/>
                <a:latin typeface="Lato" panose="020F0502020204030203" pitchFamily="34" charset="0"/>
              </a:rPr>
              <a:t>10</a:t>
            </a:r>
          </a:p>
          <a:p>
            <a:pPr lvl="1"/>
            <a:r>
              <a:rPr lang="en-US" b="1" i="0" dirty="0">
                <a:solidFill>
                  <a:srgbClr val="000000"/>
                </a:solidFill>
                <a:effectLst/>
                <a:latin typeface="Lato" panose="020F0502020204030203" pitchFamily="34" charset="0"/>
              </a:rPr>
              <a:t>9 1 7 6 9 9 8 7 6 7</a:t>
            </a:r>
          </a:p>
          <a:p>
            <a:r>
              <a:rPr lang="en-US" b="1" dirty="0">
                <a:solidFill>
                  <a:srgbClr val="000000"/>
                </a:solidFill>
                <a:latin typeface="Lato" panose="020F0502020204030203" pitchFamily="34" charset="0"/>
              </a:rPr>
              <a:t>Output:</a:t>
            </a:r>
          </a:p>
          <a:p>
            <a:pPr lvl="1"/>
            <a:r>
              <a:rPr lang="en-US" b="1" i="0" dirty="0">
                <a:solidFill>
                  <a:srgbClr val="000000"/>
                </a:solidFill>
                <a:effectLst/>
                <a:latin typeface="Lato" panose="020F0502020204030203" pitchFamily="34" charset="0"/>
              </a:rPr>
              <a:t>3</a:t>
            </a:r>
          </a:p>
          <a:p>
            <a:pPr lvl="1"/>
            <a:r>
              <a:rPr lang="en-US" b="1" dirty="0">
                <a:solidFill>
                  <a:srgbClr val="000000"/>
                </a:solidFill>
                <a:latin typeface="Lato" panose="020F0502020204030203" pitchFamily="34" charset="0"/>
              </a:rPr>
              <a:t>6</a:t>
            </a:r>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14</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130275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The Solution</a:t>
            </a:r>
          </a:p>
          <a:p>
            <a:pPr lvl="1"/>
            <a:r>
              <a:rPr lang="en-US" b="1" dirty="0">
                <a:solidFill>
                  <a:srgbClr val="000000"/>
                </a:solidFill>
                <a:latin typeface="Lato" panose="020F0502020204030203" pitchFamily="34" charset="0"/>
              </a:rPr>
              <a:t>At the start, both brushes are clean (color = 0)</a:t>
            </a:r>
          </a:p>
          <a:p>
            <a:pPr lvl="1"/>
            <a:r>
              <a:rPr lang="en-US" b="1" dirty="0">
                <a:solidFill>
                  <a:srgbClr val="000000"/>
                </a:solidFill>
                <a:latin typeface="Lato" panose="020F0502020204030203" pitchFamily="34" charset="0"/>
              </a:rPr>
              <a:t>We see the color (</a:t>
            </a:r>
            <a:r>
              <a:rPr lang="en-US" b="1" dirty="0" err="1">
                <a:solidFill>
                  <a:srgbClr val="000000"/>
                </a:solidFill>
                <a:latin typeface="Lato" panose="020F0502020204030203" pitchFamily="34" charset="0"/>
              </a:rPr>
              <a:t>Ccurrent</a:t>
            </a:r>
            <a:r>
              <a:rPr lang="en-US" b="1" dirty="0">
                <a:solidFill>
                  <a:srgbClr val="000000"/>
                </a:solidFill>
                <a:latin typeface="Lato" panose="020F0502020204030203" pitchFamily="34" charset="0"/>
              </a:rPr>
              <a:t>) we want to use</a:t>
            </a:r>
          </a:p>
          <a:p>
            <a:pPr lvl="2"/>
            <a:r>
              <a:rPr lang="en-US" b="1" dirty="0">
                <a:solidFill>
                  <a:srgbClr val="000000"/>
                </a:solidFill>
                <a:latin typeface="Lato" panose="020F0502020204030203" pitchFamily="34" charset="0"/>
              </a:rPr>
              <a:t>If first brush equals 0, we use it</a:t>
            </a:r>
          </a:p>
          <a:p>
            <a:pPr lvl="2"/>
            <a:r>
              <a:rPr lang="en-US" b="1" dirty="0">
                <a:solidFill>
                  <a:srgbClr val="000000"/>
                </a:solidFill>
                <a:latin typeface="Lato" panose="020F0502020204030203" pitchFamily="34" charset="0"/>
              </a:rPr>
              <a:t>If first brush equals </a:t>
            </a:r>
            <a:r>
              <a:rPr lang="en-US" b="1" dirty="0" err="1">
                <a:solidFill>
                  <a:srgbClr val="000000"/>
                </a:solidFill>
                <a:latin typeface="Lato" panose="020F0502020204030203" pitchFamily="34" charset="0"/>
              </a:rPr>
              <a:t>Ccurrent</a:t>
            </a:r>
            <a:r>
              <a:rPr lang="en-US" b="1" dirty="0">
                <a:solidFill>
                  <a:srgbClr val="000000"/>
                </a:solidFill>
                <a:latin typeface="Lato" panose="020F0502020204030203" pitchFamily="34" charset="0"/>
              </a:rPr>
              <a:t>, we use it</a:t>
            </a:r>
          </a:p>
          <a:p>
            <a:pPr lvl="2"/>
            <a:r>
              <a:rPr lang="en-US" b="1" dirty="0">
                <a:solidFill>
                  <a:srgbClr val="000000"/>
                </a:solidFill>
                <a:latin typeface="Lato" panose="020F0502020204030203" pitchFamily="34" charset="0"/>
              </a:rPr>
              <a:t>If second brush equals 0, we use it</a:t>
            </a:r>
          </a:p>
          <a:p>
            <a:pPr lvl="2"/>
            <a:r>
              <a:rPr lang="en-US" b="1" dirty="0">
                <a:solidFill>
                  <a:srgbClr val="000000"/>
                </a:solidFill>
                <a:latin typeface="Lato" panose="020F0502020204030203" pitchFamily="34" charset="0"/>
              </a:rPr>
              <a:t>If second brush equals </a:t>
            </a:r>
            <a:r>
              <a:rPr lang="en-US" b="1" dirty="0" err="1">
                <a:solidFill>
                  <a:srgbClr val="000000"/>
                </a:solidFill>
                <a:latin typeface="Lato" panose="020F0502020204030203" pitchFamily="34" charset="0"/>
              </a:rPr>
              <a:t>Ccurrent</a:t>
            </a:r>
            <a:r>
              <a:rPr lang="en-US" b="1" dirty="0">
                <a:solidFill>
                  <a:srgbClr val="000000"/>
                </a:solidFill>
                <a:latin typeface="Lato" panose="020F0502020204030203" pitchFamily="34" charset="0"/>
              </a:rPr>
              <a:t>, we use it</a:t>
            </a:r>
          </a:p>
          <a:p>
            <a:pPr lvl="2"/>
            <a:r>
              <a:rPr lang="en-US" b="1" dirty="0">
                <a:solidFill>
                  <a:srgbClr val="000000"/>
                </a:solidFill>
                <a:latin typeface="Lato" panose="020F0502020204030203" pitchFamily="34" charset="0"/>
              </a:rPr>
              <a:t>Calculate the occurrence distance of each brush color</a:t>
            </a:r>
          </a:p>
          <a:p>
            <a:pPr lvl="3"/>
            <a:r>
              <a:rPr lang="en-US" b="1" dirty="0">
                <a:solidFill>
                  <a:srgbClr val="000000"/>
                </a:solidFill>
                <a:latin typeface="Lato" panose="020F0502020204030203" pitchFamily="34" charset="0"/>
              </a:rPr>
              <a:t>If first brush distance is lower that second brush distance</a:t>
            </a:r>
          </a:p>
          <a:p>
            <a:pPr lvl="4"/>
            <a:r>
              <a:rPr lang="en-US" b="1" dirty="0">
                <a:solidFill>
                  <a:srgbClr val="000000"/>
                </a:solidFill>
                <a:latin typeface="Lato" panose="020F0502020204030203" pitchFamily="34" charset="0"/>
              </a:rPr>
              <a:t>Use second brush</a:t>
            </a:r>
          </a:p>
          <a:p>
            <a:pPr lvl="3"/>
            <a:r>
              <a:rPr lang="en-US" b="1" dirty="0">
                <a:solidFill>
                  <a:srgbClr val="000000"/>
                </a:solidFill>
                <a:latin typeface="Lato" panose="020F0502020204030203" pitchFamily="34" charset="0"/>
              </a:rPr>
              <a:t>Else</a:t>
            </a:r>
          </a:p>
          <a:p>
            <a:pPr lvl="4"/>
            <a:r>
              <a:rPr lang="en-US" b="1" dirty="0">
                <a:solidFill>
                  <a:srgbClr val="000000"/>
                </a:solidFill>
                <a:latin typeface="Lato" panose="020F0502020204030203" pitchFamily="34" charset="0"/>
              </a:rPr>
              <a:t>Use first brush</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15</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40307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Live Code</a:t>
            </a:r>
          </a:p>
          <a:p>
            <a:pPr algn="l"/>
            <a:r>
              <a:rPr lang="en-US" b="1" i="0" dirty="0">
                <a:solidFill>
                  <a:srgbClr val="000000"/>
                </a:solidFill>
                <a:effectLst/>
                <a:latin typeface="Lato" panose="020F0502020204030203" pitchFamily="34" charset="0"/>
                <a:hlinkClick r:id="rId2"/>
              </a:rPr>
              <a:t>https://github.com/IordanisKostelidis/painters-dilemma</a:t>
            </a:r>
            <a:endParaRPr lang="en-US" b="1" dirty="0">
              <a:solidFill>
                <a:srgbClr val="000000"/>
              </a:solidFill>
              <a:latin typeface="Lato" panose="020F0502020204030203" pitchFamily="34" charset="0"/>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16</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7829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17</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pic>
        <p:nvPicPr>
          <p:cNvPr id="11266" name="Picture 2" descr="The Art of Asking Questions">
            <a:extLst>
              <a:ext uri="{FF2B5EF4-FFF2-40B4-BE49-F238E27FC236}">
                <a16:creationId xmlns:a16="http://schemas.microsoft.com/office/drawing/2014/main" id="{6422ADF5-5BBB-7856-05E8-1D6380A88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11" y="566461"/>
            <a:ext cx="6868733" cy="401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947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r>
              <a:rPr lang="en-US" b="0" i="0" dirty="0">
                <a:solidFill>
                  <a:srgbClr val="000000"/>
                </a:solidFill>
                <a:effectLst/>
                <a:latin typeface="Lato" panose="020F0502020204030203" pitchFamily="34" charset="0"/>
              </a:rPr>
              <a:t>Every 12-year-old boy (at least in America) feels the need to run up the stairs skipping some of them. For this problem, we are going to assume that he randomly skips single steps. (with each step of his foot, he may land on the next step or he may skip one step and land on the following step). For example, if there are three steps, he could traverse them three ways:</a:t>
            </a:r>
          </a:p>
          <a:p>
            <a:endParaRPr lang="el-GR" dirty="0"/>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18</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3076" name="Picture 4">
            <a:extLst>
              <a:ext uri="{FF2B5EF4-FFF2-40B4-BE49-F238E27FC236}">
                <a16:creationId xmlns:a16="http://schemas.microsoft.com/office/drawing/2014/main" id="{30E0B532-7639-A349-D54F-F8BD012A4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87" y="2458868"/>
            <a:ext cx="6550925" cy="169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66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0" i="0" dirty="0">
                <a:solidFill>
                  <a:srgbClr val="000000"/>
                </a:solidFill>
                <a:effectLst/>
                <a:latin typeface="Lato" panose="020F0502020204030203" pitchFamily="34" charset="0"/>
              </a:rPr>
              <a:t>The challenge in this problem is: given a number of stairs, calculate the number of ways he could traverse them.</a:t>
            </a:r>
            <a:br>
              <a:rPr lang="en-US" dirty="0"/>
            </a:br>
            <a:endParaRPr lang="el-GR" dirty="0"/>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19</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3076" name="Picture 4">
            <a:extLst>
              <a:ext uri="{FF2B5EF4-FFF2-40B4-BE49-F238E27FC236}">
                <a16:creationId xmlns:a16="http://schemas.microsoft.com/office/drawing/2014/main" id="{30E0B532-7639-A349-D54F-F8BD012A4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87" y="2458868"/>
            <a:ext cx="6550925" cy="169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CCC1EE-893C-D579-A25F-512D7EA5A872}"/>
              </a:ext>
            </a:extLst>
          </p:cNvPr>
          <p:cNvSpPr>
            <a:spLocks noGrp="1"/>
          </p:cNvSpPr>
          <p:nvPr>
            <p:ph type="body" sz="quarter" idx="13"/>
          </p:nvPr>
        </p:nvSpPr>
        <p:spPr>
          <a:xfrm>
            <a:off x="282289" y="1245232"/>
            <a:ext cx="8658712" cy="3094119"/>
          </a:xfrm>
        </p:spPr>
        <p:txBody>
          <a:bodyPr/>
          <a:lstStyle/>
          <a:p>
            <a:r>
              <a:rPr lang="en-US" dirty="0"/>
              <a:t>The largest technical professional organization in the world</a:t>
            </a:r>
          </a:p>
          <a:p>
            <a:r>
              <a:rPr lang="en-US" dirty="0"/>
              <a:t>It has over 420,000 members in 160 countries</a:t>
            </a:r>
          </a:p>
          <a:p>
            <a:r>
              <a:rPr lang="en-US" dirty="0"/>
              <a:t>IEEE Greece Section has over 2000 members</a:t>
            </a:r>
          </a:p>
        </p:txBody>
      </p:sp>
      <p:sp>
        <p:nvSpPr>
          <p:cNvPr id="4" name="Slide Number Placeholder 3">
            <a:extLst>
              <a:ext uri="{FF2B5EF4-FFF2-40B4-BE49-F238E27FC236}">
                <a16:creationId xmlns:a16="http://schemas.microsoft.com/office/drawing/2014/main" id="{146D1728-64D4-CD9A-34CC-74A22C8DFB12}"/>
              </a:ext>
            </a:extLst>
          </p:cNvPr>
          <p:cNvSpPr>
            <a:spLocks noGrp="1"/>
          </p:cNvSpPr>
          <p:nvPr>
            <p:ph type="sldNum" sz="quarter" idx="14"/>
          </p:nvPr>
        </p:nvSpPr>
        <p:spPr/>
        <p:txBody>
          <a:bodyPr/>
          <a:lstStyle/>
          <a:p>
            <a:fld id="{3DD97BEB-BAEF-0344-9D5C-EC73E478698A}" type="slidenum">
              <a:rPr lang="en-US" smtClean="0"/>
              <a:pPr/>
              <a:t>2</a:t>
            </a:fld>
            <a:endParaRPr lang="en-US" dirty="0"/>
          </a:p>
        </p:txBody>
      </p:sp>
      <p:sp>
        <p:nvSpPr>
          <p:cNvPr id="5" name="Title 4">
            <a:extLst>
              <a:ext uri="{FF2B5EF4-FFF2-40B4-BE49-F238E27FC236}">
                <a16:creationId xmlns:a16="http://schemas.microsoft.com/office/drawing/2014/main" id="{20C62754-FB75-22C3-7562-DC13BF0CDFF5}"/>
              </a:ext>
            </a:extLst>
          </p:cNvPr>
          <p:cNvSpPr>
            <a:spLocks noGrp="1"/>
          </p:cNvSpPr>
          <p:nvPr>
            <p:ph type="title"/>
          </p:nvPr>
        </p:nvSpPr>
        <p:spPr/>
        <p:txBody>
          <a:bodyPr/>
          <a:lstStyle/>
          <a:p>
            <a:r>
              <a:rPr lang="en-US" dirty="0"/>
              <a:t>What is IEEE?</a:t>
            </a:r>
            <a:endParaRPr lang="el-GR" dirty="0"/>
          </a:p>
        </p:txBody>
      </p:sp>
      <p:sp>
        <p:nvSpPr>
          <p:cNvPr id="6" name="Text Placeholder 5">
            <a:extLst>
              <a:ext uri="{FF2B5EF4-FFF2-40B4-BE49-F238E27FC236}">
                <a16:creationId xmlns:a16="http://schemas.microsoft.com/office/drawing/2014/main" id="{09D3C91D-83CA-8DB7-50E9-2208F67A6682}"/>
              </a:ext>
            </a:extLst>
          </p:cNvPr>
          <p:cNvSpPr>
            <a:spLocks noGrp="1"/>
          </p:cNvSpPr>
          <p:nvPr>
            <p:ph type="body" sz="quarter" idx="16"/>
          </p:nvPr>
        </p:nvSpPr>
        <p:spPr/>
        <p:txBody>
          <a:bodyPr/>
          <a:lstStyle/>
          <a:p>
            <a:r>
              <a:rPr lang="en-US" dirty="0"/>
              <a:t>Institute of Electrical and Electronics Engineers</a:t>
            </a:r>
            <a:endParaRPr lang="el-GR" dirty="0"/>
          </a:p>
        </p:txBody>
      </p:sp>
    </p:spTree>
    <p:extLst>
      <p:ext uri="{BB962C8B-B14F-4D97-AF65-F5344CB8AC3E}">
        <p14:creationId xmlns:p14="http://schemas.microsoft.com/office/powerpoint/2010/main" val="345358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Standard input</a:t>
            </a:r>
          </a:p>
          <a:p>
            <a:pPr algn="l"/>
            <a:r>
              <a:rPr lang="en-US" b="0" i="0" dirty="0">
                <a:solidFill>
                  <a:srgbClr val="000000"/>
                </a:solidFill>
                <a:effectLst/>
                <a:latin typeface="Lato" panose="020F0502020204030203" pitchFamily="34" charset="0"/>
              </a:rPr>
              <a:t>The input will start with a single line containing one integer </a:t>
            </a:r>
            <a:r>
              <a:rPr lang="en-US" b="0" i="0" dirty="0">
                <a:solidFill>
                  <a:srgbClr val="000000"/>
                </a:solidFill>
                <a:effectLst/>
                <a:latin typeface="KaTeX_Main"/>
              </a:rPr>
              <a:t>t</a:t>
            </a:r>
            <a:r>
              <a:rPr lang="en-US" i="1" dirty="0">
                <a:solidFill>
                  <a:srgbClr val="000000"/>
                </a:solidFill>
                <a:latin typeface="KaTeX_Math"/>
              </a:rPr>
              <a:t> </a:t>
            </a:r>
            <a:r>
              <a:rPr lang="en-US" b="0" i="0" dirty="0">
                <a:solidFill>
                  <a:srgbClr val="000000"/>
                </a:solidFill>
                <a:effectLst/>
                <a:latin typeface="KaTeX_Main"/>
              </a:rPr>
              <a:t>(1≤</a:t>
            </a:r>
            <a:r>
              <a:rPr lang="en-US" b="0" i="1" dirty="0">
                <a:solidFill>
                  <a:srgbClr val="000000"/>
                </a:solidFill>
                <a:effectLst/>
                <a:latin typeface="KaTeX_Math"/>
              </a:rPr>
              <a:t>t</a:t>
            </a:r>
            <a:r>
              <a:rPr lang="en-US" b="0" i="0" dirty="0">
                <a:solidFill>
                  <a:srgbClr val="000000"/>
                </a:solidFill>
                <a:effectLst/>
                <a:latin typeface="KaTeX_Main"/>
              </a:rPr>
              <a:t>≤5)</a:t>
            </a:r>
            <a:r>
              <a:rPr lang="en-US" b="0" i="0" dirty="0">
                <a:solidFill>
                  <a:srgbClr val="000000"/>
                </a:solidFill>
                <a:effectLst/>
                <a:latin typeface="Lato" panose="020F0502020204030203" pitchFamily="34" charset="0"/>
              </a:rPr>
              <a:t> specifying the number of instances of the problem. Each subsequent line will contain one instance of the problem – a single integer </a:t>
            </a:r>
            <a:r>
              <a:rPr lang="en-US" b="0" i="0" dirty="0">
                <a:solidFill>
                  <a:srgbClr val="000000"/>
                </a:solidFill>
                <a:effectLst/>
                <a:latin typeface="KaTeX_Main"/>
              </a:rPr>
              <a:t>n</a:t>
            </a:r>
            <a:r>
              <a:rPr lang="en-US" b="0" i="0" dirty="0">
                <a:solidFill>
                  <a:srgbClr val="000000"/>
                </a:solidFill>
                <a:effectLst/>
                <a:latin typeface="Lato" panose="020F0502020204030203" pitchFamily="34" charset="0"/>
              </a:rPr>
              <a:t> </a:t>
            </a:r>
            <a:r>
              <a:rPr lang="en-US" b="0" i="0" dirty="0">
                <a:solidFill>
                  <a:srgbClr val="000000"/>
                </a:solidFill>
                <a:effectLst/>
                <a:latin typeface="KaTeX_Main"/>
              </a:rPr>
              <a:t>(1≤</a:t>
            </a:r>
            <a:r>
              <a:rPr lang="en-US" b="0" i="1" dirty="0">
                <a:solidFill>
                  <a:srgbClr val="000000"/>
                </a:solidFill>
                <a:effectLst/>
                <a:latin typeface="KaTeX_Math"/>
              </a:rPr>
              <a:t>n</a:t>
            </a:r>
            <a:r>
              <a:rPr lang="en-US" b="0" i="0" dirty="0">
                <a:solidFill>
                  <a:srgbClr val="000000"/>
                </a:solidFill>
                <a:effectLst/>
                <a:latin typeface="KaTeX_Main"/>
              </a:rPr>
              <a:t>≤22000)</a:t>
            </a:r>
            <a:r>
              <a:rPr lang="en-US" b="0" i="0" dirty="0">
                <a:solidFill>
                  <a:srgbClr val="000000"/>
                </a:solidFill>
                <a:effectLst/>
                <a:latin typeface="Lato" panose="020F0502020204030203" pitchFamily="34" charset="0"/>
              </a:rPr>
              <a:t> specifying the number of steps in the stair case.</a:t>
            </a: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20</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35126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Standard output</a:t>
            </a:r>
          </a:p>
          <a:p>
            <a:pPr algn="l"/>
            <a:r>
              <a:rPr lang="en-US" b="0" i="0" dirty="0">
                <a:solidFill>
                  <a:srgbClr val="000000"/>
                </a:solidFill>
                <a:effectLst/>
                <a:latin typeface="Lato" panose="020F0502020204030203" pitchFamily="34" charset="0"/>
              </a:rPr>
              <a:t>For each instance of the problem, your program must output one line containing a single integer – the number of ways the steps could be traversed.</a:t>
            </a: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21</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14439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Constraints and notes</a:t>
            </a:r>
          </a:p>
          <a:p>
            <a:pPr algn="l">
              <a:buFont typeface="Arial" panose="020B0604020202020204" pitchFamily="34" charset="0"/>
              <a:buChar char="•"/>
            </a:pPr>
            <a:r>
              <a:rPr lang="en-US" b="0" i="0" dirty="0">
                <a:solidFill>
                  <a:srgbClr val="000000"/>
                </a:solidFill>
                <a:effectLst/>
                <a:latin typeface="KaTeX_Main"/>
              </a:rPr>
              <a:t>1 ≤ t ≤ 5</a:t>
            </a:r>
            <a:endParaRPr lang="en-US" b="0" i="0" dirty="0">
              <a:solidFill>
                <a:srgbClr val="000000"/>
              </a:solidFill>
              <a:effectLst/>
              <a:latin typeface="Lato" panose="020F0502020204030203" pitchFamily="34" charset="0"/>
            </a:endParaRPr>
          </a:p>
          <a:p>
            <a:pPr algn="l">
              <a:buFont typeface="Arial" panose="020B0604020202020204" pitchFamily="34" charset="0"/>
              <a:buChar char="•"/>
            </a:pPr>
            <a:r>
              <a:rPr lang="en-US" b="0" i="0" dirty="0">
                <a:solidFill>
                  <a:srgbClr val="000000"/>
                </a:solidFill>
                <a:effectLst/>
                <a:latin typeface="KaTeX_Main"/>
              </a:rPr>
              <a:t>1 ≤ n ≤ 22000</a:t>
            </a:r>
            <a:endParaRPr lang="en-US" b="0"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22</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315663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Summary of Input/Output</a:t>
            </a:r>
          </a:p>
          <a:p>
            <a:pPr algn="l"/>
            <a:r>
              <a:rPr lang="en-US" b="1" dirty="0">
                <a:solidFill>
                  <a:srgbClr val="000000"/>
                </a:solidFill>
                <a:latin typeface="Lato" panose="020F0502020204030203" pitchFamily="34" charset="0"/>
              </a:rPr>
              <a:t>Input:</a:t>
            </a:r>
          </a:p>
          <a:p>
            <a:pPr lvl="1"/>
            <a:r>
              <a:rPr lang="en-US" b="1" i="0" dirty="0" err="1">
                <a:solidFill>
                  <a:srgbClr val="000000"/>
                </a:solidFill>
                <a:effectLst/>
                <a:latin typeface="Lato" panose="020F0502020204030203" pitchFamily="34" charset="0"/>
              </a:rPr>
              <a:t>TestCases</a:t>
            </a:r>
            <a:r>
              <a:rPr lang="en-US" b="1" i="0" dirty="0">
                <a:solidFill>
                  <a:srgbClr val="000000"/>
                </a:solidFill>
                <a:effectLst/>
                <a:latin typeface="Lato" panose="020F0502020204030203" pitchFamily="34" charset="0"/>
              </a:rPr>
              <a:t>, integer: test cases</a:t>
            </a:r>
          </a:p>
          <a:p>
            <a:pPr lvl="1"/>
            <a:r>
              <a:rPr lang="en-US" b="1" dirty="0">
                <a:solidFill>
                  <a:srgbClr val="000000"/>
                </a:solidFill>
                <a:latin typeface="Lato" panose="020F0502020204030203" pitchFamily="34" charset="0"/>
              </a:rPr>
              <a:t>Steps, integer: steps of stair case</a:t>
            </a:r>
            <a:endParaRPr lang="en-US" b="1" i="0" dirty="0">
              <a:solidFill>
                <a:srgbClr val="000000"/>
              </a:solidFill>
              <a:effectLst/>
              <a:latin typeface="Lato" panose="020F0502020204030203" pitchFamily="34" charset="0"/>
            </a:endParaRPr>
          </a:p>
          <a:p>
            <a:r>
              <a:rPr lang="en-US" b="1" i="0" dirty="0">
                <a:solidFill>
                  <a:srgbClr val="000000"/>
                </a:solidFill>
                <a:effectLst/>
                <a:latin typeface="Lato" panose="020F0502020204030203" pitchFamily="34" charset="0"/>
              </a:rPr>
              <a:t>Output:</a:t>
            </a:r>
          </a:p>
          <a:p>
            <a:pPr lvl="1"/>
            <a:r>
              <a:rPr lang="en-US" b="1" i="0" dirty="0">
                <a:solidFill>
                  <a:srgbClr val="000000"/>
                </a:solidFill>
                <a:effectLst/>
                <a:latin typeface="Lato" panose="020F0502020204030203" pitchFamily="34" charset="0"/>
              </a:rPr>
              <a:t>For each test case:</a:t>
            </a:r>
          </a:p>
          <a:p>
            <a:pPr lvl="2"/>
            <a:r>
              <a:rPr lang="en-US" b="1" dirty="0">
                <a:solidFill>
                  <a:srgbClr val="000000"/>
                </a:solidFill>
                <a:latin typeface="Lato" panose="020F0502020204030203" pitchFamily="34" charset="0"/>
              </a:rPr>
              <a:t>Ways, integer: the number of ways the steps could be traversed</a:t>
            </a:r>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23</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370358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Example Input/Output</a:t>
            </a:r>
          </a:p>
          <a:p>
            <a:pPr algn="l"/>
            <a:r>
              <a:rPr lang="en-US" b="1" dirty="0">
                <a:solidFill>
                  <a:srgbClr val="000000"/>
                </a:solidFill>
                <a:latin typeface="Lato" panose="020F0502020204030203" pitchFamily="34" charset="0"/>
              </a:rPr>
              <a:t>Input:</a:t>
            </a:r>
          </a:p>
          <a:p>
            <a:pPr lvl="1"/>
            <a:r>
              <a:rPr lang="en-US" b="1" i="0" dirty="0">
                <a:solidFill>
                  <a:srgbClr val="000000"/>
                </a:solidFill>
                <a:effectLst/>
                <a:latin typeface="Lato" panose="020F0502020204030203" pitchFamily="34" charset="0"/>
              </a:rPr>
              <a:t>1</a:t>
            </a:r>
          </a:p>
          <a:p>
            <a:pPr lvl="1"/>
            <a:r>
              <a:rPr lang="en-US" b="1" dirty="0">
                <a:solidFill>
                  <a:srgbClr val="000000"/>
                </a:solidFill>
                <a:latin typeface="Lato" panose="020F0502020204030203" pitchFamily="34" charset="0"/>
              </a:rPr>
              <a:t>3</a:t>
            </a:r>
            <a:endParaRPr lang="en-US" b="1" i="0" dirty="0">
              <a:solidFill>
                <a:srgbClr val="000000"/>
              </a:solidFill>
              <a:effectLst/>
              <a:latin typeface="Lato" panose="020F0502020204030203" pitchFamily="34" charset="0"/>
            </a:endParaRPr>
          </a:p>
          <a:p>
            <a:r>
              <a:rPr lang="en-US" b="1" dirty="0">
                <a:solidFill>
                  <a:srgbClr val="000000"/>
                </a:solidFill>
                <a:latin typeface="Lato" panose="020F0502020204030203" pitchFamily="34" charset="0"/>
              </a:rPr>
              <a:t>Output:</a:t>
            </a:r>
          </a:p>
          <a:p>
            <a:pPr lvl="1"/>
            <a:r>
              <a:rPr lang="en-US" b="1" i="0" dirty="0">
                <a:solidFill>
                  <a:srgbClr val="000000"/>
                </a:solidFill>
                <a:effectLst/>
                <a:latin typeface="Lato" panose="020F0502020204030203" pitchFamily="34" charset="0"/>
              </a:rPr>
              <a:t>3</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24</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192617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Solution – Part 1</a:t>
            </a:r>
          </a:p>
          <a:p>
            <a:pPr algn="l"/>
            <a:endParaRPr lang="en-US" b="1" i="0" dirty="0">
              <a:solidFill>
                <a:srgbClr val="000000"/>
              </a:solidFill>
              <a:effectLst/>
              <a:latin typeface="Lato" panose="020F0502020204030203" pitchFamily="34" charset="0"/>
            </a:endParaRPr>
          </a:p>
          <a:p>
            <a:pPr algn="l"/>
            <a:endParaRPr lang="en-US" b="1" dirty="0">
              <a:solidFill>
                <a:srgbClr val="000000"/>
              </a:solidFill>
              <a:latin typeface="Lato" panose="020F0502020204030203" pitchFamily="34" charset="0"/>
            </a:endParaRPr>
          </a:p>
          <a:p>
            <a:pPr algn="l"/>
            <a:endParaRPr lang="en-US" b="1" i="0" dirty="0">
              <a:solidFill>
                <a:srgbClr val="000000"/>
              </a:solidFill>
              <a:effectLst/>
              <a:latin typeface="Lato" panose="020F0502020204030203" pitchFamily="34" charset="0"/>
            </a:endParaRPr>
          </a:p>
          <a:p>
            <a:pPr algn="l"/>
            <a:endParaRPr lang="en-US" b="1" dirty="0">
              <a:solidFill>
                <a:srgbClr val="000000"/>
              </a:solidFill>
              <a:latin typeface="Lato" panose="020F0502020204030203" pitchFamily="34" charset="0"/>
            </a:endParaRPr>
          </a:p>
          <a:p>
            <a:pPr algn="l"/>
            <a:endParaRPr lang="en-US" b="1" i="0" dirty="0">
              <a:solidFill>
                <a:srgbClr val="000000"/>
              </a:solidFill>
              <a:effectLst/>
              <a:latin typeface="Lato" panose="020F0502020204030203" pitchFamily="34" charset="0"/>
            </a:endParaRPr>
          </a:p>
          <a:p>
            <a:pPr algn="l"/>
            <a:endParaRPr lang="en-US" b="1" dirty="0">
              <a:solidFill>
                <a:srgbClr val="000000"/>
              </a:solidFill>
              <a:latin typeface="Lato" panose="020F0502020204030203" pitchFamily="34" charset="0"/>
            </a:endParaRPr>
          </a:p>
          <a:p>
            <a:pPr algn="l"/>
            <a:r>
              <a:rPr lang="en-US" b="1" dirty="0">
                <a:solidFill>
                  <a:srgbClr val="000000"/>
                </a:solidFill>
                <a:latin typeface="Lato" panose="020F0502020204030203" pitchFamily="34" charset="0"/>
              </a:rPr>
              <a:t>If solution is s(n)</a:t>
            </a:r>
          </a:p>
          <a:p>
            <a:pPr algn="l"/>
            <a:r>
              <a:rPr lang="en-US" b="1" dirty="0">
                <a:solidFill>
                  <a:srgbClr val="000000"/>
                </a:solidFill>
                <a:latin typeface="Lato" panose="020F0502020204030203" pitchFamily="34" charset="0"/>
              </a:rPr>
              <a:t>For n=3(+1, the current step), s(n) = s(n-1) + s(n-2), </a:t>
            </a:r>
            <a:r>
              <a:rPr lang="en-US" b="1" dirty="0" err="1">
                <a:solidFill>
                  <a:srgbClr val="000000"/>
                </a:solidFill>
                <a:latin typeface="Lato" panose="020F0502020204030203" pitchFamily="34" charset="0"/>
              </a:rPr>
              <a:t>oooohh</a:t>
            </a:r>
            <a:r>
              <a:rPr lang="en-US" b="1" dirty="0">
                <a:solidFill>
                  <a:srgbClr val="000000"/>
                </a:solidFill>
                <a:latin typeface="Lato" panose="020F0502020204030203" pitchFamily="34" charset="0"/>
              </a:rPr>
              <a:t> wait…., this is…..</a:t>
            </a: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25</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4098" name="Picture 2">
            <a:extLst>
              <a:ext uri="{FF2B5EF4-FFF2-40B4-BE49-F238E27FC236}">
                <a16:creationId xmlns:a16="http://schemas.microsoft.com/office/drawing/2014/main" id="{A134F43D-8B67-CED8-CBBF-AA95D93D8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457" y="1722686"/>
            <a:ext cx="6564573" cy="169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13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Solution – Part 1</a:t>
            </a:r>
          </a:p>
          <a:p>
            <a:pPr algn="l"/>
            <a:r>
              <a:rPr lang="en-US" b="1" i="0" dirty="0">
                <a:solidFill>
                  <a:srgbClr val="000000"/>
                </a:solidFill>
                <a:effectLst/>
                <a:latin typeface="Lato" panose="020F0502020204030203" pitchFamily="34" charset="0"/>
              </a:rPr>
              <a:t>Fibonacci sequence</a:t>
            </a:r>
          </a:p>
          <a:p>
            <a:pPr algn="l"/>
            <a:endParaRPr lang="en-US" sz="4400" b="1" i="0" dirty="0">
              <a:solidFill>
                <a:srgbClr val="000000"/>
              </a:solidFill>
              <a:effectLst/>
              <a:latin typeface="Lato" panose="020F0502020204030203" pitchFamily="34" charset="0"/>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26</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7" name="Picture 6">
            <a:extLst>
              <a:ext uri="{FF2B5EF4-FFF2-40B4-BE49-F238E27FC236}">
                <a16:creationId xmlns:a16="http://schemas.microsoft.com/office/drawing/2014/main" id="{E71643B6-2B87-D1FE-4965-925856B89C1A}"/>
              </a:ext>
            </a:extLst>
          </p:cNvPr>
          <p:cNvPicPr>
            <a:picLocks noChangeAspect="1"/>
          </p:cNvPicPr>
          <p:nvPr/>
        </p:nvPicPr>
        <p:blipFill>
          <a:blip r:embed="rId2"/>
          <a:stretch>
            <a:fillRect/>
          </a:stretch>
        </p:blipFill>
        <p:spPr>
          <a:xfrm>
            <a:off x="712644" y="2402634"/>
            <a:ext cx="5439534" cy="1495634"/>
          </a:xfrm>
          <a:prstGeom prst="rect">
            <a:avLst/>
          </a:prstGeom>
        </p:spPr>
      </p:pic>
      <p:cxnSp>
        <p:nvCxnSpPr>
          <p:cNvPr id="9" name="Connector: Curved 8">
            <a:extLst>
              <a:ext uri="{FF2B5EF4-FFF2-40B4-BE49-F238E27FC236}">
                <a16:creationId xmlns:a16="http://schemas.microsoft.com/office/drawing/2014/main" id="{33A5B015-08E7-B92B-A6AF-1C5942D7BDBA}"/>
              </a:ext>
            </a:extLst>
          </p:cNvPr>
          <p:cNvCxnSpPr/>
          <p:nvPr/>
        </p:nvCxnSpPr>
        <p:spPr>
          <a:xfrm rot="10800000" flipV="1">
            <a:off x="5773003" y="1146412"/>
            <a:ext cx="1951630" cy="17127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4E2E8A-08F5-BF3A-3D83-F0CABFFBE986}"/>
              </a:ext>
            </a:extLst>
          </p:cNvPr>
          <p:cNvSpPr txBox="1"/>
          <p:nvPr/>
        </p:nvSpPr>
        <p:spPr>
          <a:xfrm>
            <a:off x="7772400" y="974988"/>
            <a:ext cx="1009934" cy="456572"/>
          </a:xfrm>
          <a:prstGeom prst="rect">
            <a:avLst/>
          </a:prstGeom>
        </p:spPr>
        <p:txBody>
          <a:bodyPr wrap="square" rtlCol="0">
            <a:normAutofit fontScale="85000" lnSpcReduction="10000"/>
          </a:bodyPr>
          <a:lstStyle/>
          <a:p>
            <a:pPr algn="l"/>
            <a:r>
              <a:rPr lang="en-US" dirty="0"/>
              <a:t>Wikipedia</a:t>
            </a:r>
            <a:endParaRPr lang="el-GR" dirty="0"/>
          </a:p>
        </p:txBody>
      </p:sp>
    </p:spTree>
    <p:extLst>
      <p:ext uri="{BB962C8B-B14F-4D97-AF65-F5344CB8AC3E}">
        <p14:creationId xmlns:p14="http://schemas.microsoft.com/office/powerpoint/2010/main" val="42241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Solution – Part 1</a:t>
            </a:r>
          </a:p>
          <a:p>
            <a:pPr algn="l"/>
            <a:r>
              <a:rPr lang="en-US" b="1" i="0" dirty="0">
                <a:solidFill>
                  <a:srgbClr val="000000"/>
                </a:solidFill>
                <a:effectLst/>
                <a:latin typeface="Lato" panose="020F0502020204030203" pitchFamily="34" charset="0"/>
              </a:rPr>
              <a:t>Table:</a:t>
            </a:r>
          </a:p>
          <a:p>
            <a:pPr algn="l"/>
            <a:r>
              <a:rPr lang="en-US" b="1" dirty="0">
                <a:solidFill>
                  <a:srgbClr val="000000"/>
                </a:solidFill>
                <a:latin typeface="Lato" panose="020F0502020204030203" pitchFamily="34" charset="0"/>
              </a:rPr>
              <a:t>s(0) = 0</a:t>
            </a:r>
          </a:p>
          <a:p>
            <a:pPr algn="l"/>
            <a:r>
              <a:rPr lang="en-US" b="1" dirty="0">
                <a:solidFill>
                  <a:srgbClr val="000000"/>
                </a:solidFill>
                <a:latin typeface="Lato" panose="020F0502020204030203" pitchFamily="34" charset="0"/>
              </a:rPr>
              <a:t>s(1) = 1</a:t>
            </a:r>
          </a:p>
          <a:p>
            <a:pPr algn="l"/>
            <a:r>
              <a:rPr lang="en-US" b="1" dirty="0">
                <a:solidFill>
                  <a:srgbClr val="000000"/>
                </a:solidFill>
                <a:latin typeface="Lato" panose="020F0502020204030203" pitchFamily="34" charset="0"/>
              </a:rPr>
              <a:t>s(2) = s(1) + s(0) = 1 + 0 = 1</a:t>
            </a:r>
          </a:p>
          <a:p>
            <a:pPr algn="l"/>
            <a:r>
              <a:rPr lang="en-US" b="1" dirty="0">
                <a:solidFill>
                  <a:srgbClr val="000000"/>
                </a:solidFill>
                <a:latin typeface="Lato" panose="020F0502020204030203" pitchFamily="34" charset="0"/>
              </a:rPr>
              <a:t>s(3) = s(2) + s(1) = 1 + 1 = 2</a:t>
            </a:r>
          </a:p>
          <a:p>
            <a:pPr algn="l"/>
            <a:r>
              <a:rPr lang="en-US" b="1" dirty="0">
                <a:solidFill>
                  <a:srgbClr val="000000"/>
                </a:solidFill>
                <a:latin typeface="Lato" panose="020F0502020204030203" pitchFamily="34" charset="0"/>
              </a:rPr>
              <a:t>s(3+1) = s(4) = s(3) + s(2) = 2 + 1 = 3</a:t>
            </a: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27</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4098" name="Picture 2">
            <a:extLst>
              <a:ext uri="{FF2B5EF4-FFF2-40B4-BE49-F238E27FC236}">
                <a16:creationId xmlns:a16="http://schemas.microsoft.com/office/drawing/2014/main" id="{A134F43D-8B67-CED8-CBBF-AA95D93D8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434" y="2466490"/>
            <a:ext cx="3316406" cy="85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78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28</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11" name="Picture 10">
            <a:extLst>
              <a:ext uri="{FF2B5EF4-FFF2-40B4-BE49-F238E27FC236}">
                <a16:creationId xmlns:a16="http://schemas.microsoft.com/office/drawing/2014/main" id="{DEB4CF57-4444-C928-D2A7-113082BDCFC1}"/>
              </a:ext>
            </a:extLst>
          </p:cNvPr>
          <p:cNvPicPr>
            <a:picLocks noChangeAspect="1"/>
          </p:cNvPicPr>
          <p:nvPr/>
        </p:nvPicPr>
        <p:blipFill>
          <a:blip r:embed="rId2"/>
          <a:stretch>
            <a:fillRect/>
          </a:stretch>
        </p:blipFill>
        <p:spPr>
          <a:xfrm>
            <a:off x="220875" y="1281995"/>
            <a:ext cx="4558784" cy="2901044"/>
          </a:xfrm>
          <a:prstGeom prst="rect">
            <a:avLst/>
          </a:prstGeom>
        </p:spPr>
      </p:pic>
    </p:spTree>
    <p:extLst>
      <p:ext uri="{BB962C8B-B14F-4D97-AF65-F5344CB8AC3E}">
        <p14:creationId xmlns:p14="http://schemas.microsoft.com/office/powerpoint/2010/main" val="30229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29</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9" name="TextBox 8">
            <a:extLst>
              <a:ext uri="{FF2B5EF4-FFF2-40B4-BE49-F238E27FC236}">
                <a16:creationId xmlns:a16="http://schemas.microsoft.com/office/drawing/2014/main" id="{83A839FD-4EBE-A46C-526A-F96168469177}"/>
              </a:ext>
            </a:extLst>
          </p:cNvPr>
          <p:cNvSpPr txBox="1"/>
          <p:nvPr/>
        </p:nvSpPr>
        <p:spPr>
          <a:xfrm rot="19581154">
            <a:off x="5955543" y="2080788"/>
            <a:ext cx="1994279" cy="1862048"/>
          </a:xfrm>
          <a:prstGeom prst="rect">
            <a:avLst/>
          </a:prstGeom>
          <a:noFill/>
        </p:spPr>
        <p:txBody>
          <a:bodyPr wrap="square">
            <a:spAutoFit/>
          </a:bodyPr>
          <a:lstStyle/>
          <a:p>
            <a:r>
              <a:rPr lang="el-GR" sz="11500" dirty="0"/>
              <a:t>😭</a:t>
            </a:r>
          </a:p>
        </p:txBody>
      </p:sp>
      <p:pic>
        <p:nvPicPr>
          <p:cNvPr id="13" name="Picture 12">
            <a:extLst>
              <a:ext uri="{FF2B5EF4-FFF2-40B4-BE49-F238E27FC236}">
                <a16:creationId xmlns:a16="http://schemas.microsoft.com/office/drawing/2014/main" id="{07CA8770-6EF4-4D8D-CCE0-643E12833892}"/>
              </a:ext>
            </a:extLst>
          </p:cNvPr>
          <p:cNvPicPr>
            <a:picLocks noChangeAspect="1"/>
          </p:cNvPicPr>
          <p:nvPr/>
        </p:nvPicPr>
        <p:blipFill>
          <a:blip r:embed="rId2"/>
          <a:stretch>
            <a:fillRect/>
          </a:stretch>
        </p:blipFill>
        <p:spPr>
          <a:xfrm>
            <a:off x="5017656" y="1315003"/>
            <a:ext cx="2438740" cy="409632"/>
          </a:xfrm>
          <a:prstGeom prst="rect">
            <a:avLst/>
          </a:prstGeom>
        </p:spPr>
      </p:pic>
      <p:pic>
        <p:nvPicPr>
          <p:cNvPr id="8" name="Picture 7">
            <a:extLst>
              <a:ext uri="{FF2B5EF4-FFF2-40B4-BE49-F238E27FC236}">
                <a16:creationId xmlns:a16="http://schemas.microsoft.com/office/drawing/2014/main" id="{E33AE934-FD39-755E-1075-F2B566BB6AD1}"/>
              </a:ext>
            </a:extLst>
          </p:cNvPr>
          <p:cNvPicPr>
            <a:picLocks noChangeAspect="1"/>
          </p:cNvPicPr>
          <p:nvPr/>
        </p:nvPicPr>
        <p:blipFill>
          <a:blip r:embed="rId3"/>
          <a:stretch>
            <a:fillRect/>
          </a:stretch>
        </p:blipFill>
        <p:spPr>
          <a:xfrm>
            <a:off x="370709" y="1293303"/>
            <a:ext cx="4515189" cy="3139410"/>
          </a:xfrm>
          <a:prstGeom prst="rect">
            <a:avLst/>
          </a:prstGeom>
        </p:spPr>
      </p:pic>
    </p:spTree>
    <p:extLst>
      <p:ext uri="{BB962C8B-B14F-4D97-AF65-F5344CB8AC3E}">
        <p14:creationId xmlns:p14="http://schemas.microsoft.com/office/powerpoint/2010/main" val="342228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r>
              <a:rPr lang="en-US" dirty="0"/>
              <a:t>Founded: 2011</a:t>
            </a:r>
          </a:p>
          <a:p>
            <a:pPr lvl="1"/>
            <a:r>
              <a:rPr lang="en-US" dirty="0"/>
              <a:t>(As IEEE TEI of Serres Student Branch)</a:t>
            </a:r>
          </a:p>
          <a:p>
            <a:r>
              <a:rPr lang="en-US" dirty="0"/>
              <a:t>Rebranded (No1): 2013</a:t>
            </a:r>
          </a:p>
          <a:p>
            <a:pPr lvl="1"/>
            <a:r>
              <a:rPr lang="en-US" dirty="0"/>
              <a:t>(As IEEE TEI of Central Macedonia Student Branch)</a:t>
            </a:r>
          </a:p>
          <a:p>
            <a:r>
              <a:rPr lang="en-US" dirty="0"/>
              <a:t>Rebranded (No2): 2019</a:t>
            </a:r>
          </a:p>
          <a:p>
            <a:pPr lvl="1"/>
            <a:r>
              <a:rPr lang="en-US" dirty="0"/>
              <a:t>(As IEEE IHU Student Branch – Serres)</a:t>
            </a:r>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IEEE IHU Student Branch</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Serres Campus</a:t>
            </a:r>
          </a:p>
        </p:txBody>
      </p:sp>
    </p:spTree>
    <p:extLst>
      <p:ext uri="{BB962C8B-B14F-4D97-AF65-F5344CB8AC3E}">
        <p14:creationId xmlns:p14="http://schemas.microsoft.com/office/powerpoint/2010/main" val="38551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Solution – Part 2</a:t>
            </a:r>
          </a:p>
          <a:p>
            <a:pPr algn="l"/>
            <a:r>
              <a:rPr lang="en-US" b="1" dirty="0">
                <a:solidFill>
                  <a:srgbClr val="000000"/>
                </a:solidFill>
                <a:latin typeface="Lato" panose="020F0502020204030203" pitchFamily="34" charset="0"/>
              </a:rPr>
              <a:t>It’s cache time </a:t>
            </a:r>
            <a:r>
              <a:rPr lang="en-US" b="1" dirty="0">
                <a:solidFill>
                  <a:srgbClr val="000000"/>
                </a:solidFill>
                <a:latin typeface="Lato" panose="020F0502020204030203" pitchFamily="34" charset="0"/>
                <a:sym typeface="Wingdings" panose="05000000000000000000" pitchFamily="2" charset="2"/>
              </a:rPr>
              <a:t></a:t>
            </a: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30</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7" name="Picture 6">
            <a:extLst>
              <a:ext uri="{FF2B5EF4-FFF2-40B4-BE49-F238E27FC236}">
                <a16:creationId xmlns:a16="http://schemas.microsoft.com/office/drawing/2014/main" id="{C8BC8C62-B6CB-2593-3D1B-A014AA546FCE}"/>
              </a:ext>
            </a:extLst>
          </p:cNvPr>
          <p:cNvPicPr>
            <a:picLocks noChangeAspect="1"/>
          </p:cNvPicPr>
          <p:nvPr/>
        </p:nvPicPr>
        <p:blipFill>
          <a:blip r:embed="rId2"/>
          <a:stretch>
            <a:fillRect/>
          </a:stretch>
        </p:blipFill>
        <p:spPr>
          <a:xfrm>
            <a:off x="422897" y="1952628"/>
            <a:ext cx="4046745" cy="2708842"/>
          </a:xfrm>
          <a:prstGeom prst="rect">
            <a:avLst/>
          </a:prstGeom>
        </p:spPr>
      </p:pic>
    </p:spTree>
    <p:extLst>
      <p:ext uri="{BB962C8B-B14F-4D97-AF65-F5344CB8AC3E}">
        <p14:creationId xmlns:p14="http://schemas.microsoft.com/office/powerpoint/2010/main" val="161849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31</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9" name="TextBox 8">
            <a:extLst>
              <a:ext uri="{FF2B5EF4-FFF2-40B4-BE49-F238E27FC236}">
                <a16:creationId xmlns:a16="http://schemas.microsoft.com/office/drawing/2014/main" id="{D09ADE10-80DC-07CC-EA27-32573F11876D}"/>
              </a:ext>
            </a:extLst>
          </p:cNvPr>
          <p:cNvSpPr txBox="1"/>
          <p:nvPr/>
        </p:nvSpPr>
        <p:spPr>
          <a:xfrm rot="19581154">
            <a:off x="5955543" y="2080788"/>
            <a:ext cx="1994279" cy="1862048"/>
          </a:xfrm>
          <a:prstGeom prst="rect">
            <a:avLst/>
          </a:prstGeom>
          <a:noFill/>
        </p:spPr>
        <p:txBody>
          <a:bodyPr wrap="square">
            <a:spAutoFit/>
          </a:bodyPr>
          <a:lstStyle/>
          <a:p>
            <a:r>
              <a:rPr lang="el-GR" sz="11500" dirty="0"/>
              <a:t>😭</a:t>
            </a:r>
          </a:p>
        </p:txBody>
      </p:sp>
      <p:pic>
        <p:nvPicPr>
          <p:cNvPr id="11" name="Picture 10">
            <a:extLst>
              <a:ext uri="{FF2B5EF4-FFF2-40B4-BE49-F238E27FC236}">
                <a16:creationId xmlns:a16="http://schemas.microsoft.com/office/drawing/2014/main" id="{A8DBE99E-14D7-AF93-E24D-A7C02F2371E4}"/>
              </a:ext>
            </a:extLst>
          </p:cNvPr>
          <p:cNvPicPr>
            <a:picLocks noChangeAspect="1"/>
          </p:cNvPicPr>
          <p:nvPr/>
        </p:nvPicPr>
        <p:blipFill>
          <a:blip r:embed="rId2"/>
          <a:stretch>
            <a:fillRect/>
          </a:stretch>
        </p:blipFill>
        <p:spPr>
          <a:xfrm>
            <a:off x="5860510" y="1224584"/>
            <a:ext cx="2991267" cy="562053"/>
          </a:xfrm>
          <a:prstGeom prst="rect">
            <a:avLst/>
          </a:prstGeom>
        </p:spPr>
      </p:pic>
      <p:pic>
        <p:nvPicPr>
          <p:cNvPr id="15" name="Picture 14">
            <a:extLst>
              <a:ext uri="{FF2B5EF4-FFF2-40B4-BE49-F238E27FC236}">
                <a16:creationId xmlns:a16="http://schemas.microsoft.com/office/drawing/2014/main" id="{1A6B29AC-FF72-FF54-1A32-30E3D5D7F4CC}"/>
              </a:ext>
            </a:extLst>
          </p:cNvPr>
          <p:cNvPicPr>
            <a:picLocks noChangeAspect="1"/>
          </p:cNvPicPr>
          <p:nvPr/>
        </p:nvPicPr>
        <p:blipFill>
          <a:blip r:embed="rId3"/>
          <a:stretch>
            <a:fillRect/>
          </a:stretch>
        </p:blipFill>
        <p:spPr>
          <a:xfrm>
            <a:off x="202999" y="1007807"/>
            <a:ext cx="5256105" cy="3260394"/>
          </a:xfrm>
          <a:prstGeom prst="rect">
            <a:avLst/>
          </a:prstGeom>
        </p:spPr>
      </p:pic>
    </p:spTree>
    <p:extLst>
      <p:ext uri="{BB962C8B-B14F-4D97-AF65-F5344CB8AC3E}">
        <p14:creationId xmlns:p14="http://schemas.microsoft.com/office/powerpoint/2010/main" val="268961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3"/>
            <a:ext cx="8658712" cy="822404"/>
          </a:xfrm>
        </p:spPr>
        <p:txBody>
          <a:bodyPr/>
          <a:lstStyle/>
          <a:p>
            <a:pPr algn="l"/>
            <a:r>
              <a:rPr lang="en-US" b="1" i="0" dirty="0">
                <a:solidFill>
                  <a:srgbClr val="000000"/>
                </a:solidFill>
                <a:effectLst/>
                <a:latin typeface="Lato" panose="020F0502020204030203" pitchFamily="34" charset="0"/>
              </a:rPr>
              <a:t>Solution – Part 3</a:t>
            </a:r>
          </a:p>
          <a:p>
            <a:pPr algn="l"/>
            <a:r>
              <a:rPr lang="en-US" b="1" dirty="0">
                <a:solidFill>
                  <a:srgbClr val="000000"/>
                </a:solidFill>
                <a:latin typeface="Lato" panose="020F0502020204030203" pitchFamily="34" charset="0"/>
                <a:sym typeface="Wingdings" panose="05000000000000000000" pitchFamily="2" charset="2"/>
              </a:rPr>
              <a:t>We must OPTIMIZE it</a:t>
            </a:r>
          </a:p>
          <a:p>
            <a:pPr algn="l"/>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32</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0" name="Rectangle 2">
            <a:extLst>
              <a:ext uri="{FF2B5EF4-FFF2-40B4-BE49-F238E27FC236}">
                <a16:creationId xmlns:a16="http://schemas.microsoft.com/office/drawing/2014/main" id="{DE57E6F6-DB78-4CF7-274D-16CAC63B4C60}"/>
              </a:ext>
            </a:extLst>
          </p:cNvPr>
          <p:cNvSpPr>
            <a:spLocks noChangeArrowheads="1"/>
          </p:cNvSpPr>
          <p:nvPr/>
        </p:nvSpPr>
        <p:spPr bwMode="auto">
          <a:xfrm>
            <a:off x="341194" y="2011231"/>
            <a:ext cx="844114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l-GR" altLang="el-GR" sz="1200" b="1" i="0" u="none" strike="noStrike" cap="none" normalizeH="0" baseline="0" dirty="0">
                <a:ln>
                  <a:noFill/>
                </a:ln>
                <a:solidFill>
                  <a:schemeClr val="tx1"/>
                </a:solidFill>
                <a:effectLst/>
                <a:latin typeface="Arial" panose="020B0604020202020204" pitchFamily="34" charset="0"/>
              </a:rPr>
              <a:t>Efficiency</a:t>
            </a:r>
            <a:r>
              <a:rPr kumimoji="0" lang="el-GR" altLang="el-GR" sz="1200" b="0" i="0" u="none" strike="noStrike" cap="none" normalizeH="0" baseline="0" dirty="0">
                <a:ln>
                  <a:noFill/>
                </a:ln>
                <a:solidFill>
                  <a:schemeClr val="tx1"/>
                </a:solidFill>
                <a:effectLst/>
                <a:latin typeface="Arial" panose="020B0604020202020204" pitchFamily="34" charset="0"/>
              </a:rPr>
              <a:t>:</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Recursive Fibonacci has exponential time complexity O(2^n).</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For loop runs in linear time 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l-GR" altLang="el-GR" sz="1200" b="1" i="0" u="none" strike="noStrike" cap="none" normalizeH="0" baseline="0" dirty="0">
                <a:ln>
                  <a:noFill/>
                </a:ln>
                <a:solidFill>
                  <a:schemeClr val="tx1"/>
                </a:solidFill>
                <a:effectLst/>
                <a:latin typeface="Arial" panose="020B0604020202020204" pitchFamily="34" charset="0"/>
              </a:rPr>
              <a:t>Memory Usage</a:t>
            </a:r>
            <a:r>
              <a:rPr kumimoji="0" lang="el-GR" altLang="el-GR" sz="1200" b="0" i="0" u="none" strike="noStrike" cap="none" normalizeH="0" baseline="0" dirty="0">
                <a:ln>
                  <a:noFill/>
                </a:ln>
                <a:solidFill>
                  <a:schemeClr val="tx1"/>
                </a:solidFill>
                <a:effectLst/>
                <a:latin typeface="Arial" panose="020B0604020202020204" pitchFamily="34" charset="0"/>
              </a:rPr>
              <a:t>:</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Recursion can lead to high memory use and stack overflow.</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For loop maintains constant space complexity O(1).</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l-GR" altLang="el-GR" sz="1200" b="1" i="0" u="none" strike="noStrike" cap="none" normalizeH="0" baseline="0" dirty="0">
                <a:ln>
                  <a:noFill/>
                </a:ln>
                <a:solidFill>
                  <a:schemeClr val="tx1"/>
                </a:solidFill>
                <a:effectLst/>
                <a:latin typeface="Arial" panose="020B0604020202020204" pitchFamily="34" charset="0"/>
              </a:rPr>
              <a:t>Simplicity</a:t>
            </a:r>
            <a:r>
              <a:rPr kumimoji="0" lang="el-GR" altLang="el-GR" sz="1200" b="0" i="0" u="none" strike="noStrike" cap="none" normalizeH="0" baseline="0" dirty="0">
                <a:ln>
                  <a:noFill/>
                </a:ln>
                <a:solidFill>
                  <a:schemeClr val="tx1"/>
                </a:solidFill>
                <a:effectLst/>
                <a:latin typeface="Arial" panose="020B0604020202020204" pitchFamily="34" charset="0"/>
              </a:rPr>
              <a:t>:</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Iterative solutions are often more straightforward.</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Easier to understand for those less familiar with recursion.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l-GR" altLang="el-GR" sz="1200" b="1" i="0" u="none" strike="noStrike" cap="none" normalizeH="0" baseline="0" dirty="0">
                <a:ln>
                  <a:noFill/>
                </a:ln>
                <a:solidFill>
                  <a:schemeClr val="tx1"/>
                </a:solidFill>
                <a:effectLst/>
                <a:latin typeface="Arial" panose="020B0604020202020204" pitchFamily="34" charset="0"/>
              </a:rPr>
              <a:t>Avoiding Redundant Calculations</a:t>
            </a:r>
            <a:r>
              <a:rPr kumimoji="0" lang="el-GR" altLang="el-GR" sz="1200" b="0" i="0" u="none" strike="noStrike" cap="none" normalizeH="0" baseline="0" dirty="0">
                <a:ln>
                  <a:noFill/>
                </a:ln>
                <a:solidFill>
                  <a:schemeClr val="tx1"/>
                </a:solidFill>
                <a:effectLst/>
                <a:latin typeface="Arial" panose="020B0604020202020204" pitchFamily="34" charset="0"/>
              </a:rPr>
              <a:t>:</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Iterative approach computes each value once.</a:t>
            </a:r>
          </a:p>
          <a:p>
            <a:pPr marL="685800" lvl="1" indent="-228600" eaLnBrk="0" fontAlgn="base" hangingPunct="0">
              <a:spcBef>
                <a:spcPct val="0"/>
              </a:spcBef>
              <a:spcAft>
                <a:spcPct val="0"/>
              </a:spcAft>
              <a:buFont typeface="+mj-lt"/>
              <a:buAutoNum type="arabicPeriod"/>
            </a:pPr>
            <a:r>
              <a:rPr kumimoji="0" lang="el-GR" altLang="el-GR" sz="1200" b="0" i="0" u="none" strike="noStrike" cap="none" normalizeH="0" baseline="0" dirty="0">
                <a:ln>
                  <a:noFill/>
                </a:ln>
                <a:solidFill>
                  <a:schemeClr val="tx1"/>
                </a:solidFill>
                <a:effectLst/>
                <a:latin typeface="Arial" panose="020B0604020202020204" pitchFamily="34" charset="0"/>
              </a:rPr>
              <a:t>Recursion can lead to many redundant calculations.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200" b="0" i="0" u="none" strike="noStrike" cap="none" normalizeH="0" baseline="0" dirty="0">
              <a:ln>
                <a:noFill/>
              </a:ln>
              <a:solidFill>
                <a:schemeClr val="tx1"/>
              </a:solidFill>
              <a:effectLst/>
              <a:latin typeface="Arial" panose="020B0604020202020204" pitchFamily="34" charset="0"/>
            </a:endParaRPr>
          </a:p>
        </p:txBody>
      </p:sp>
      <p:cxnSp>
        <p:nvCxnSpPr>
          <p:cNvPr id="14" name="Connector: Curved 13">
            <a:extLst>
              <a:ext uri="{FF2B5EF4-FFF2-40B4-BE49-F238E27FC236}">
                <a16:creationId xmlns:a16="http://schemas.microsoft.com/office/drawing/2014/main" id="{8D7C5FB5-57D6-1733-87A5-E32A7B7DB650}"/>
              </a:ext>
            </a:extLst>
          </p:cNvPr>
          <p:cNvCxnSpPr>
            <a:cxnSpLocks/>
          </p:cNvCxnSpPr>
          <p:nvPr/>
        </p:nvCxnSpPr>
        <p:spPr>
          <a:xfrm rot="10800000" flipV="1">
            <a:off x="5329452" y="875688"/>
            <a:ext cx="1549021" cy="150584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fontScale="77500" lnSpcReduction="20000"/>
          </a:bodyPr>
          <a:lstStyle/>
          <a:p>
            <a:pPr algn="l"/>
            <a:r>
              <a:rPr lang="en-US" dirty="0"/>
              <a:t>Powered by ChatGPT</a:t>
            </a:r>
          </a:p>
          <a:p>
            <a:pPr algn="l"/>
            <a:endParaRPr lang="en-US" dirty="0"/>
          </a:p>
          <a:p>
            <a:pPr algn="l"/>
            <a:r>
              <a:rPr lang="en-US" dirty="0"/>
              <a:t>“why for loops are better that recursive for Fibonacci?”</a:t>
            </a:r>
            <a:endParaRPr lang="el-GR" dirty="0"/>
          </a:p>
        </p:txBody>
      </p:sp>
    </p:spTree>
    <p:extLst>
      <p:ext uri="{BB962C8B-B14F-4D97-AF65-F5344CB8AC3E}">
        <p14:creationId xmlns:p14="http://schemas.microsoft.com/office/powerpoint/2010/main" val="283926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3"/>
            <a:ext cx="8658712" cy="822404"/>
          </a:xfrm>
        </p:spPr>
        <p:txBody>
          <a:bodyPr/>
          <a:lstStyle/>
          <a:p>
            <a:pPr algn="l"/>
            <a:r>
              <a:rPr lang="en-US" b="1" i="0" dirty="0">
                <a:solidFill>
                  <a:srgbClr val="000000"/>
                </a:solidFill>
                <a:effectLst/>
                <a:latin typeface="Lato" panose="020F0502020204030203" pitchFamily="34" charset="0"/>
              </a:rPr>
              <a:t>Solution – Part 3</a:t>
            </a:r>
          </a:p>
          <a:p>
            <a:pPr algn="l"/>
            <a:r>
              <a:rPr lang="en-US" b="1" dirty="0">
                <a:solidFill>
                  <a:srgbClr val="000000"/>
                </a:solidFill>
                <a:latin typeface="Lato" panose="020F0502020204030203" pitchFamily="34" charset="0"/>
                <a:sym typeface="Wingdings" panose="05000000000000000000" pitchFamily="2" charset="2"/>
              </a:rPr>
              <a:t>It’s googling time</a:t>
            </a:r>
          </a:p>
          <a:p>
            <a:pPr algn="l"/>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33</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a:bodyPr>
          <a:lstStyle/>
          <a:p>
            <a:pPr algn="l"/>
            <a:endParaRPr lang="el-GR" dirty="0"/>
          </a:p>
        </p:txBody>
      </p:sp>
      <p:pic>
        <p:nvPicPr>
          <p:cNvPr id="7" name="Picture 6">
            <a:extLst>
              <a:ext uri="{FF2B5EF4-FFF2-40B4-BE49-F238E27FC236}">
                <a16:creationId xmlns:a16="http://schemas.microsoft.com/office/drawing/2014/main" id="{2E6D4627-6E32-B142-1148-64F770B12E1F}"/>
              </a:ext>
            </a:extLst>
          </p:cNvPr>
          <p:cNvPicPr>
            <a:picLocks noChangeAspect="1"/>
          </p:cNvPicPr>
          <p:nvPr/>
        </p:nvPicPr>
        <p:blipFill>
          <a:blip r:embed="rId2"/>
          <a:stretch>
            <a:fillRect/>
          </a:stretch>
        </p:blipFill>
        <p:spPr>
          <a:xfrm>
            <a:off x="341194" y="2164391"/>
            <a:ext cx="6508529" cy="1998176"/>
          </a:xfrm>
          <a:prstGeom prst="rect">
            <a:avLst/>
          </a:prstGeom>
        </p:spPr>
      </p:pic>
    </p:spTree>
    <p:extLst>
      <p:ext uri="{BB962C8B-B14F-4D97-AF65-F5344CB8AC3E}">
        <p14:creationId xmlns:p14="http://schemas.microsoft.com/office/powerpoint/2010/main" val="40802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3"/>
            <a:ext cx="8658712" cy="822404"/>
          </a:xfrm>
        </p:spPr>
        <p:txBody>
          <a:bodyPr/>
          <a:lstStyle/>
          <a:p>
            <a:pPr algn="l"/>
            <a:r>
              <a:rPr lang="en-US" b="1" i="0" dirty="0">
                <a:solidFill>
                  <a:srgbClr val="000000"/>
                </a:solidFill>
                <a:effectLst/>
                <a:latin typeface="Lato" panose="020F0502020204030203" pitchFamily="34" charset="0"/>
              </a:rPr>
              <a:t>Solution – Part 3</a:t>
            </a:r>
          </a:p>
          <a:p>
            <a:pPr algn="l"/>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34</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a:bodyPr>
          <a:lstStyle/>
          <a:p>
            <a:pPr algn="l"/>
            <a:endParaRPr lang="el-GR" dirty="0"/>
          </a:p>
        </p:txBody>
      </p:sp>
      <p:pic>
        <p:nvPicPr>
          <p:cNvPr id="8" name="Picture 7">
            <a:extLst>
              <a:ext uri="{FF2B5EF4-FFF2-40B4-BE49-F238E27FC236}">
                <a16:creationId xmlns:a16="http://schemas.microsoft.com/office/drawing/2014/main" id="{A7F7C95F-698B-881C-2171-D039AAB16DF1}"/>
              </a:ext>
            </a:extLst>
          </p:cNvPr>
          <p:cNvPicPr>
            <a:picLocks noChangeAspect="1"/>
          </p:cNvPicPr>
          <p:nvPr/>
        </p:nvPicPr>
        <p:blipFill>
          <a:blip r:embed="rId2"/>
          <a:stretch>
            <a:fillRect/>
          </a:stretch>
        </p:blipFill>
        <p:spPr>
          <a:xfrm>
            <a:off x="2586250" y="749806"/>
            <a:ext cx="3132162" cy="4108783"/>
          </a:xfrm>
          <a:prstGeom prst="rect">
            <a:avLst/>
          </a:prstGeom>
        </p:spPr>
      </p:pic>
    </p:spTree>
    <p:extLst>
      <p:ext uri="{BB962C8B-B14F-4D97-AF65-F5344CB8AC3E}">
        <p14:creationId xmlns:p14="http://schemas.microsoft.com/office/powerpoint/2010/main" val="381009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35</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3" name="Picture 2">
            <a:extLst>
              <a:ext uri="{FF2B5EF4-FFF2-40B4-BE49-F238E27FC236}">
                <a16:creationId xmlns:a16="http://schemas.microsoft.com/office/drawing/2014/main" id="{7E9D40E7-8EF3-0D62-86B1-92AA28255597}"/>
              </a:ext>
            </a:extLst>
          </p:cNvPr>
          <p:cNvPicPr>
            <a:picLocks noChangeAspect="1"/>
          </p:cNvPicPr>
          <p:nvPr/>
        </p:nvPicPr>
        <p:blipFill>
          <a:blip r:embed="rId2"/>
          <a:stretch>
            <a:fillRect/>
          </a:stretch>
        </p:blipFill>
        <p:spPr>
          <a:xfrm>
            <a:off x="282290" y="1110249"/>
            <a:ext cx="3562847" cy="3543795"/>
          </a:xfrm>
          <a:prstGeom prst="rect">
            <a:avLst/>
          </a:prstGeom>
        </p:spPr>
      </p:pic>
    </p:spTree>
    <p:extLst>
      <p:ext uri="{BB962C8B-B14F-4D97-AF65-F5344CB8AC3E}">
        <p14:creationId xmlns:p14="http://schemas.microsoft.com/office/powerpoint/2010/main" val="329069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36</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9" name="TextBox 8">
            <a:extLst>
              <a:ext uri="{FF2B5EF4-FFF2-40B4-BE49-F238E27FC236}">
                <a16:creationId xmlns:a16="http://schemas.microsoft.com/office/drawing/2014/main" id="{83A839FD-4EBE-A46C-526A-F96168469177}"/>
              </a:ext>
            </a:extLst>
          </p:cNvPr>
          <p:cNvSpPr txBox="1"/>
          <p:nvPr/>
        </p:nvSpPr>
        <p:spPr>
          <a:xfrm rot="19581154">
            <a:off x="5955543" y="2080788"/>
            <a:ext cx="1994279" cy="1862048"/>
          </a:xfrm>
          <a:prstGeom prst="rect">
            <a:avLst/>
          </a:prstGeom>
          <a:noFill/>
        </p:spPr>
        <p:txBody>
          <a:bodyPr wrap="square">
            <a:spAutoFit/>
          </a:bodyPr>
          <a:lstStyle/>
          <a:p>
            <a:r>
              <a:rPr lang="el-GR" sz="11500" dirty="0"/>
              <a:t>😭</a:t>
            </a:r>
          </a:p>
        </p:txBody>
      </p:sp>
      <p:pic>
        <p:nvPicPr>
          <p:cNvPr id="7" name="Picture 6">
            <a:extLst>
              <a:ext uri="{FF2B5EF4-FFF2-40B4-BE49-F238E27FC236}">
                <a16:creationId xmlns:a16="http://schemas.microsoft.com/office/drawing/2014/main" id="{64D84EE0-07B5-0AF0-4662-C7CBDBEC3E06}"/>
              </a:ext>
            </a:extLst>
          </p:cNvPr>
          <p:cNvPicPr>
            <a:picLocks noChangeAspect="1"/>
          </p:cNvPicPr>
          <p:nvPr/>
        </p:nvPicPr>
        <p:blipFill>
          <a:blip r:embed="rId2"/>
          <a:stretch>
            <a:fillRect/>
          </a:stretch>
        </p:blipFill>
        <p:spPr>
          <a:xfrm>
            <a:off x="184874" y="1259416"/>
            <a:ext cx="4538241" cy="3146799"/>
          </a:xfrm>
          <a:prstGeom prst="rect">
            <a:avLst/>
          </a:prstGeom>
        </p:spPr>
      </p:pic>
      <p:pic>
        <p:nvPicPr>
          <p:cNvPr id="10" name="Picture 9">
            <a:extLst>
              <a:ext uri="{FF2B5EF4-FFF2-40B4-BE49-F238E27FC236}">
                <a16:creationId xmlns:a16="http://schemas.microsoft.com/office/drawing/2014/main" id="{5D6F7253-36CD-8C02-2175-C3C0CA749175}"/>
              </a:ext>
            </a:extLst>
          </p:cNvPr>
          <p:cNvPicPr>
            <a:picLocks noChangeAspect="1"/>
          </p:cNvPicPr>
          <p:nvPr/>
        </p:nvPicPr>
        <p:blipFill>
          <a:blip r:embed="rId3"/>
          <a:stretch>
            <a:fillRect/>
          </a:stretch>
        </p:blipFill>
        <p:spPr>
          <a:xfrm>
            <a:off x="5009685" y="943273"/>
            <a:ext cx="2591162" cy="419158"/>
          </a:xfrm>
          <a:prstGeom prst="rect">
            <a:avLst/>
          </a:prstGeom>
        </p:spPr>
      </p:pic>
    </p:spTree>
    <p:extLst>
      <p:ext uri="{BB962C8B-B14F-4D97-AF65-F5344CB8AC3E}">
        <p14:creationId xmlns:p14="http://schemas.microsoft.com/office/powerpoint/2010/main" val="131505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anim calcmode="lin" valueType="num">
                                      <p:cBhvr>
                                        <p:cTn id="16" dur="2000" fill="hold"/>
                                        <p:tgtEl>
                                          <p:spTgt spid="9"/>
                                        </p:tgtEl>
                                        <p:attrNameLst>
                                          <p:attrName>ppt_w</p:attrName>
                                        </p:attrNameLst>
                                      </p:cBhvr>
                                      <p:tavLst>
                                        <p:tav tm="0" fmla="#ppt_w*sin(2.5*pi*$)">
                                          <p:val>
                                            <p:fltVal val="0"/>
                                          </p:val>
                                        </p:tav>
                                        <p:tav tm="100000">
                                          <p:val>
                                            <p:fltVal val="1"/>
                                          </p:val>
                                        </p:tav>
                                      </p:tavLst>
                                    </p:anim>
                                    <p:anim calcmode="lin" valueType="num">
                                      <p:cBhvr>
                                        <p:cTn id="1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3"/>
            <a:ext cx="8658712" cy="2814976"/>
          </a:xfrm>
        </p:spPr>
        <p:txBody>
          <a:bodyPr>
            <a:normAutofit/>
          </a:bodyPr>
          <a:lstStyle/>
          <a:p>
            <a:pPr algn="l"/>
            <a:r>
              <a:rPr lang="en-US" b="1" i="0" dirty="0">
                <a:solidFill>
                  <a:srgbClr val="000000"/>
                </a:solidFill>
                <a:effectLst/>
                <a:latin typeface="Lato" panose="020F0502020204030203" pitchFamily="34" charset="0"/>
              </a:rPr>
              <a:t>Solution</a:t>
            </a:r>
          </a:p>
          <a:p>
            <a:pPr algn="l"/>
            <a:r>
              <a:rPr lang="en-US" b="1" dirty="0">
                <a:solidFill>
                  <a:srgbClr val="000000"/>
                </a:solidFill>
                <a:latin typeface="Lato" panose="020F0502020204030203" pitchFamily="34" charset="0"/>
              </a:rPr>
              <a:t>Why??</a:t>
            </a:r>
          </a:p>
          <a:p>
            <a:r>
              <a:rPr lang="en-US" b="1" i="0" dirty="0">
                <a:solidFill>
                  <a:srgbClr val="000000"/>
                </a:solidFill>
                <a:effectLst/>
                <a:latin typeface="Lato" panose="020F0502020204030203" pitchFamily="34" charset="0"/>
              </a:rPr>
              <a:t>Hint: Constraints and notes</a:t>
            </a:r>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37</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a:bodyPr>
          <a:lstStyle/>
          <a:p>
            <a:pPr algn="l"/>
            <a:endParaRPr lang="el-GR" dirty="0"/>
          </a:p>
        </p:txBody>
      </p:sp>
    </p:spTree>
    <p:extLst>
      <p:ext uri="{BB962C8B-B14F-4D97-AF65-F5344CB8AC3E}">
        <p14:creationId xmlns:p14="http://schemas.microsoft.com/office/powerpoint/2010/main" val="90561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Constraints and notes</a:t>
            </a:r>
          </a:p>
          <a:p>
            <a:pPr algn="l">
              <a:buFont typeface="Arial" panose="020B0604020202020204" pitchFamily="34" charset="0"/>
              <a:buChar char="•"/>
            </a:pPr>
            <a:r>
              <a:rPr lang="en-US" b="0" i="0" dirty="0">
                <a:solidFill>
                  <a:srgbClr val="000000"/>
                </a:solidFill>
                <a:effectLst/>
                <a:latin typeface="KaTeX_Main"/>
              </a:rPr>
              <a:t>1 ≤ t ≤ 5</a:t>
            </a:r>
            <a:endParaRPr lang="en-US" b="0" i="0" dirty="0">
              <a:solidFill>
                <a:srgbClr val="000000"/>
              </a:solidFill>
              <a:effectLst/>
              <a:latin typeface="Lato" panose="020F0502020204030203" pitchFamily="34" charset="0"/>
            </a:endParaRPr>
          </a:p>
          <a:p>
            <a:pPr algn="l">
              <a:buFont typeface="Arial" panose="020B0604020202020204" pitchFamily="34" charset="0"/>
              <a:buChar char="•"/>
            </a:pPr>
            <a:r>
              <a:rPr lang="en-US" b="0" i="0" dirty="0">
                <a:solidFill>
                  <a:srgbClr val="000000"/>
                </a:solidFill>
                <a:effectLst/>
                <a:latin typeface="KaTeX_Main"/>
              </a:rPr>
              <a:t>1 ≤ n ≤ 22000</a:t>
            </a:r>
            <a:endParaRPr lang="en-US" b="0"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38</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219704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3"/>
            <a:ext cx="8658712" cy="2814976"/>
          </a:xfrm>
        </p:spPr>
        <p:txBody>
          <a:bodyPr>
            <a:normAutofit/>
          </a:bodyPr>
          <a:lstStyle/>
          <a:p>
            <a:pPr algn="l"/>
            <a:r>
              <a:rPr lang="en-US" b="1" i="0" dirty="0">
                <a:solidFill>
                  <a:srgbClr val="000000"/>
                </a:solidFill>
                <a:effectLst/>
                <a:latin typeface="Lato" panose="020F0502020204030203" pitchFamily="34" charset="0"/>
              </a:rPr>
              <a:t>Solution</a:t>
            </a:r>
          </a:p>
          <a:p>
            <a:pPr algn="l"/>
            <a:r>
              <a:rPr lang="en-US" b="1" dirty="0">
                <a:solidFill>
                  <a:srgbClr val="000000"/>
                </a:solidFill>
                <a:latin typeface="Lato" panose="020F0502020204030203" pitchFamily="34" charset="0"/>
              </a:rPr>
              <a:t>Why??</a:t>
            </a:r>
          </a:p>
          <a:p>
            <a:r>
              <a:rPr lang="en-US" b="1" i="0" dirty="0">
                <a:solidFill>
                  <a:srgbClr val="000000"/>
                </a:solidFill>
                <a:effectLst/>
                <a:latin typeface="Lato" panose="020F0502020204030203" pitchFamily="34" charset="0"/>
              </a:rPr>
              <a:t>Hint: Constraints and notes</a:t>
            </a:r>
          </a:p>
          <a:p>
            <a:r>
              <a:rPr lang="en-US" b="1" dirty="0">
                <a:solidFill>
                  <a:srgbClr val="000000"/>
                </a:solidFill>
                <a:latin typeface="Lato" panose="020F0502020204030203" pitchFamily="34" charset="0"/>
              </a:rPr>
              <a:t>Let’s check, the result for Steps=22000</a:t>
            </a:r>
            <a:endParaRPr lang="en-US" b="1" i="0" dirty="0">
              <a:solidFill>
                <a:srgbClr val="000000"/>
              </a:solidFill>
              <a:effectLst/>
              <a:latin typeface="Lato" panose="020F0502020204030203" pitchFamily="34" charset="0"/>
            </a:endParaRPr>
          </a:p>
          <a:p>
            <a:pPr algn="l"/>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39</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a:bodyPr>
          <a:lstStyle/>
          <a:p>
            <a:pPr algn="l"/>
            <a:endParaRPr lang="el-GR" dirty="0"/>
          </a:p>
        </p:txBody>
      </p:sp>
    </p:spTree>
    <p:extLst>
      <p:ext uri="{BB962C8B-B14F-4D97-AF65-F5344CB8AC3E}">
        <p14:creationId xmlns:p14="http://schemas.microsoft.com/office/powerpoint/2010/main" val="38681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r>
              <a:rPr lang="en-US" dirty="0"/>
              <a:t>Awards</a:t>
            </a:r>
          </a:p>
          <a:p>
            <a:pPr lvl="1"/>
            <a:r>
              <a:rPr lang="en-US" dirty="0"/>
              <a:t>IEEE Regional Exemplary Student Branch Award 2019</a:t>
            </a:r>
          </a:p>
          <a:p>
            <a:pPr lvl="1"/>
            <a:r>
              <a:rPr lang="en-US" dirty="0"/>
              <a:t>IEEE Regional Exemplary Student Branch Award 2020</a:t>
            </a:r>
          </a:p>
          <a:p>
            <a:pPr lvl="1"/>
            <a:r>
              <a:rPr lang="en-US" dirty="0"/>
              <a:t>2</a:t>
            </a:r>
            <a:r>
              <a:rPr lang="en-US" baseline="30000" dirty="0"/>
              <a:t>nd</a:t>
            </a:r>
            <a:r>
              <a:rPr lang="en-US" dirty="0"/>
              <a:t> Place - Better Life Challenge 2020 by </a:t>
            </a:r>
            <a:r>
              <a:rPr lang="en-US" dirty="0" err="1"/>
              <a:t>Kotsovolos</a:t>
            </a:r>
            <a:endParaRPr lang="en-US" dirty="0"/>
          </a:p>
          <a:p>
            <a:pPr lvl="2"/>
            <a:r>
              <a:rPr lang="en-US" dirty="0"/>
              <a:t>As Cross-SB Team</a:t>
            </a:r>
          </a:p>
          <a:p>
            <a:pPr lvl="3"/>
            <a:r>
              <a:rPr lang="en-US" dirty="0"/>
              <a:t>IEEE IHU RAS Student Branch Chapter</a:t>
            </a:r>
          </a:p>
          <a:p>
            <a:pPr lvl="3"/>
            <a:r>
              <a:rPr lang="en-US" dirty="0"/>
              <a:t>IEEE </a:t>
            </a:r>
            <a:r>
              <a:rPr lang="en-US" dirty="0" err="1"/>
              <a:t>UTh</a:t>
            </a:r>
            <a:r>
              <a:rPr lang="en-US" dirty="0"/>
              <a:t> Student Branch - Volos</a:t>
            </a:r>
          </a:p>
          <a:p>
            <a:pPr lvl="1"/>
            <a:r>
              <a:rPr lang="en-US" dirty="0"/>
              <a:t>IEEE Regional Exemplary Student Branch Award 2021</a:t>
            </a:r>
          </a:p>
          <a:p>
            <a:pPr lvl="1"/>
            <a:endParaRPr lang="en-US" dirty="0"/>
          </a:p>
          <a:p>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IEEE IHU Student Branch</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Serres Campus</a:t>
            </a:r>
          </a:p>
        </p:txBody>
      </p:sp>
    </p:spTree>
    <p:extLst>
      <p:ext uri="{BB962C8B-B14F-4D97-AF65-F5344CB8AC3E}">
        <p14:creationId xmlns:p14="http://schemas.microsoft.com/office/powerpoint/2010/main" val="26757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40</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sp>
        <p:nvSpPr>
          <p:cNvPr id="19" name="TextBox 18">
            <a:extLst>
              <a:ext uri="{FF2B5EF4-FFF2-40B4-BE49-F238E27FC236}">
                <a16:creationId xmlns:a16="http://schemas.microsoft.com/office/drawing/2014/main" id="{829C889B-4CF6-F3AC-A49A-876DFE0198C0}"/>
              </a:ext>
            </a:extLst>
          </p:cNvPr>
          <p:cNvSpPr txBox="1"/>
          <p:nvPr/>
        </p:nvSpPr>
        <p:spPr>
          <a:xfrm>
            <a:off x="7053339" y="562188"/>
            <a:ext cx="1712794" cy="1130134"/>
          </a:xfrm>
          <a:prstGeom prst="rect">
            <a:avLst/>
          </a:prstGeom>
        </p:spPr>
        <p:txBody>
          <a:bodyPr wrap="square" rtlCol="0">
            <a:normAutofit/>
          </a:bodyPr>
          <a:lstStyle/>
          <a:p>
            <a:pPr algn="l"/>
            <a:endParaRPr lang="el-GR" dirty="0"/>
          </a:p>
        </p:txBody>
      </p:sp>
      <p:pic>
        <p:nvPicPr>
          <p:cNvPr id="9" name="Picture 8">
            <a:extLst>
              <a:ext uri="{FF2B5EF4-FFF2-40B4-BE49-F238E27FC236}">
                <a16:creationId xmlns:a16="http://schemas.microsoft.com/office/drawing/2014/main" id="{B8E2097D-FAFB-67F3-EA0E-2051D1A52FCB}"/>
              </a:ext>
            </a:extLst>
          </p:cNvPr>
          <p:cNvPicPr>
            <a:picLocks noChangeAspect="1"/>
          </p:cNvPicPr>
          <p:nvPr/>
        </p:nvPicPr>
        <p:blipFill>
          <a:blip r:embed="rId2"/>
          <a:stretch>
            <a:fillRect/>
          </a:stretch>
        </p:blipFill>
        <p:spPr>
          <a:xfrm>
            <a:off x="0" y="1209046"/>
            <a:ext cx="9144000" cy="1269000"/>
          </a:xfrm>
          <a:prstGeom prst="rect">
            <a:avLst/>
          </a:prstGeom>
        </p:spPr>
      </p:pic>
      <p:pic>
        <p:nvPicPr>
          <p:cNvPr id="11" name="Picture 10">
            <a:extLst>
              <a:ext uri="{FF2B5EF4-FFF2-40B4-BE49-F238E27FC236}">
                <a16:creationId xmlns:a16="http://schemas.microsoft.com/office/drawing/2014/main" id="{097EE122-2592-557C-C032-59CA503EE330}"/>
              </a:ext>
            </a:extLst>
          </p:cNvPr>
          <p:cNvPicPr>
            <a:picLocks noChangeAspect="1"/>
          </p:cNvPicPr>
          <p:nvPr/>
        </p:nvPicPr>
        <p:blipFill>
          <a:blip r:embed="rId3"/>
          <a:stretch>
            <a:fillRect/>
          </a:stretch>
        </p:blipFill>
        <p:spPr>
          <a:xfrm>
            <a:off x="101145" y="2608649"/>
            <a:ext cx="1066949" cy="638264"/>
          </a:xfrm>
          <a:prstGeom prst="rect">
            <a:avLst/>
          </a:prstGeom>
        </p:spPr>
      </p:pic>
      <p:pic>
        <p:nvPicPr>
          <p:cNvPr id="13" name="Picture 12">
            <a:extLst>
              <a:ext uri="{FF2B5EF4-FFF2-40B4-BE49-F238E27FC236}">
                <a16:creationId xmlns:a16="http://schemas.microsoft.com/office/drawing/2014/main" id="{24D68A86-26D9-5903-450C-C1FEB901ADCB}"/>
              </a:ext>
            </a:extLst>
          </p:cNvPr>
          <p:cNvPicPr>
            <a:picLocks noChangeAspect="1"/>
          </p:cNvPicPr>
          <p:nvPr/>
        </p:nvPicPr>
        <p:blipFill>
          <a:blip r:embed="rId4"/>
          <a:stretch>
            <a:fillRect/>
          </a:stretch>
        </p:blipFill>
        <p:spPr>
          <a:xfrm>
            <a:off x="1351128" y="2646503"/>
            <a:ext cx="6987654" cy="1024106"/>
          </a:xfrm>
          <a:prstGeom prst="rect">
            <a:avLst/>
          </a:prstGeom>
        </p:spPr>
      </p:pic>
    </p:spTree>
    <p:extLst>
      <p:ext uri="{BB962C8B-B14F-4D97-AF65-F5344CB8AC3E}">
        <p14:creationId xmlns:p14="http://schemas.microsoft.com/office/powerpoint/2010/main" val="338372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84F2A-95B4-65FD-A9F4-CE861EE1BC80}"/>
              </a:ext>
            </a:extLst>
          </p:cNvPr>
          <p:cNvSpPr>
            <a:spLocks noGrp="1"/>
          </p:cNvSpPr>
          <p:nvPr>
            <p:ph type="body" sz="quarter" idx="13"/>
          </p:nvPr>
        </p:nvSpPr>
        <p:spPr>
          <a:xfrm>
            <a:off x="282289" y="1245232"/>
            <a:ext cx="8658712" cy="3094119"/>
          </a:xfrm>
        </p:spPr>
        <p:txBody>
          <a:bodyPr/>
          <a:lstStyle/>
          <a:p>
            <a:pPr algn="l"/>
            <a:r>
              <a:rPr lang="en-US" b="1" i="0" dirty="0">
                <a:solidFill>
                  <a:srgbClr val="000000"/>
                </a:solidFill>
                <a:effectLst/>
                <a:latin typeface="Lato" panose="020F0502020204030203" pitchFamily="34" charset="0"/>
              </a:rPr>
              <a:t>Solution</a:t>
            </a:r>
            <a:endParaRPr lang="en-US" b="1" dirty="0">
              <a:solidFill>
                <a:srgbClr val="000000"/>
              </a:solidFill>
              <a:latin typeface="Lato" panose="020F0502020204030203" pitchFamily="34" charset="0"/>
              <a:sym typeface="Wingdings" panose="05000000000000000000" pitchFamily="2" charset="2"/>
            </a:endParaRPr>
          </a:p>
          <a:p>
            <a:pPr algn="l"/>
            <a:endParaRPr lang="en-US" b="1" i="0" dirty="0">
              <a:solidFill>
                <a:srgbClr val="000000"/>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41</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8" name="Picture 7">
            <a:extLst>
              <a:ext uri="{FF2B5EF4-FFF2-40B4-BE49-F238E27FC236}">
                <a16:creationId xmlns:a16="http://schemas.microsoft.com/office/drawing/2014/main" id="{C2AD4B84-D030-CAE3-537C-68B8CDB91359}"/>
              </a:ext>
            </a:extLst>
          </p:cNvPr>
          <p:cNvPicPr>
            <a:picLocks noChangeAspect="1"/>
          </p:cNvPicPr>
          <p:nvPr/>
        </p:nvPicPr>
        <p:blipFill>
          <a:blip r:embed="rId2"/>
          <a:stretch>
            <a:fillRect/>
          </a:stretch>
        </p:blipFill>
        <p:spPr>
          <a:xfrm>
            <a:off x="2937194" y="418799"/>
            <a:ext cx="4934639" cy="4305901"/>
          </a:xfrm>
          <a:prstGeom prst="rect">
            <a:avLst/>
          </a:prstGeom>
        </p:spPr>
      </p:pic>
    </p:spTree>
    <p:extLst>
      <p:ext uri="{BB962C8B-B14F-4D97-AF65-F5344CB8AC3E}">
        <p14:creationId xmlns:p14="http://schemas.microsoft.com/office/powerpoint/2010/main" val="20492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E7B6C-916D-DD73-C808-EDE4259E8182}"/>
              </a:ext>
            </a:extLst>
          </p:cNvPr>
          <p:cNvSpPr>
            <a:spLocks noGrp="1"/>
          </p:cNvSpPr>
          <p:nvPr>
            <p:ph type="sldNum" sz="quarter" idx="14"/>
          </p:nvPr>
        </p:nvSpPr>
        <p:spPr/>
        <p:txBody>
          <a:bodyPr/>
          <a:lstStyle/>
          <a:p>
            <a:fld id="{3DD97BEB-BAEF-0344-9D5C-EC73E478698A}" type="slidenum">
              <a:rPr lang="en-US" smtClean="0"/>
              <a:pPr/>
              <a:t>42</a:t>
            </a:fld>
            <a:endParaRPr lang="en-US" dirty="0"/>
          </a:p>
        </p:txBody>
      </p:sp>
      <p:sp>
        <p:nvSpPr>
          <p:cNvPr id="5" name="Title 4">
            <a:extLst>
              <a:ext uri="{FF2B5EF4-FFF2-40B4-BE49-F238E27FC236}">
                <a16:creationId xmlns:a16="http://schemas.microsoft.com/office/drawing/2014/main" id="{45E427FD-7EE9-3E60-0E5A-AA10FFE95F3F}"/>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48EEFDC2-1F90-2ECE-46F5-EC136A4B97B9}"/>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10" name="Picture 9">
            <a:extLst>
              <a:ext uri="{FF2B5EF4-FFF2-40B4-BE49-F238E27FC236}">
                <a16:creationId xmlns:a16="http://schemas.microsoft.com/office/drawing/2014/main" id="{BA9E6209-AD0C-52BD-032C-73188786B0E7}"/>
              </a:ext>
            </a:extLst>
          </p:cNvPr>
          <p:cNvPicPr>
            <a:picLocks noChangeAspect="1"/>
          </p:cNvPicPr>
          <p:nvPr/>
        </p:nvPicPr>
        <p:blipFill>
          <a:blip r:embed="rId2"/>
          <a:stretch>
            <a:fillRect/>
          </a:stretch>
        </p:blipFill>
        <p:spPr>
          <a:xfrm>
            <a:off x="273727" y="1080057"/>
            <a:ext cx="3757169" cy="3357785"/>
          </a:xfrm>
          <a:prstGeom prst="rect">
            <a:avLst/>
          </a:prstGeom>
        </p:spPr>
      </p:pic>
      <p:pic>
        <p:nvPicPr>
          <p:cNvPr id="12" name="Picture 11">
            <a:extLst>
              <a:ext uri="{FF2B5EF4-FFF2-40B4-BE49-F238E27FC236}">
                <a16:creationId xmlns:a16="http://schemas.microsoft.com/office/drawing/2014/main" id="{B33C5980-70B3-84F7-2FBD-A835DDFDAC53}"/>
              </a:ext>
            </a:extLst>
          </p:cNvPr>
          <p:cNvPicPr>
            <a:picLocks noChangeAspect="1"/>
          </p:cNvPicPr>
          <p:nvPr/>
        </p:nvPicPr>
        <p:blipFill>
          <a:blip r:embed="rId3"/>
          <a:stretch>
            <a:fillRect/>
          </a:stretch>
        </p:blipFill>
        <p:spPr>
          <a:xfrm>
            <a:off x="4965768" y="947702"/>
            <a:ext cx="2419688" cy="504895"/>
          </a:xfrm>
          <a:prstGeom prst="rect">
            <a:avLst/>
          </a:prstGeom>
        </p:spPr>
      </p:pic>
      <p:sp>
        <p:nvSpPr>
          <p:cNvPr id="14" name="TextBox 13">
            <a:extLst>
              <a:ext uri="{FF2B5EF4-FFF2-40B4-BE49-F238E27FC236}">
                <a16:creationId xmlns:a16="http://schemas.microsoft.com/office/drawing/2014/main" id="{FAD81EA7-4745-3A46-1DCF-88F48265D1DD}"/>
              </a:ext>
            </a:extLst>
          </p:cNvPr>
          <p:cNvSpPr txBox="1"/>
          <p:nvPr/>
        </p:nvSpPr>
        <p:spPr>
          <a:xfrm rot="19915489">
            <a:off x="4965768" y="2387515"/>
            <a:ext cx="3565489" cy="1015663"/>
          </a:xfrm>
          <a:prstGeom prst="rect">
            <a:avLst/>
          </a:prstGeom>
          <a:noFill/>
        </p:spPr>
        <p:txBody>
          <a:bodyPr wrap="square">
            <a:spAutoFit/>
          </a:bodyPr>
          <a:lstStyle/>
          <a:p>
            <a:r>
              <a:rPr lang="el-GR" sz="6000" dirty="0"/>
              <a:t>🎉🥳🎉</a:t>
            </a:r>
          </a:p>
        </p:txBody>
      </p:sp>
    </p:spTree>
    <p:extLst>
      <p:ext uri="{BB962C8B-B14F-4D97-AF65-F5344CB8AC3E}">
        <p14:creationId xmlns:p14="http://schemas.microsoft.com/office/powerpoint/2010/main" val="78670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1" i="0" dirty="0">
                <a:solidFill>
                  <a:srgbClr val="000000"/>
                </a:solidFill>
                <a:effectLst/>
                <a:latin typeface="Lato" panose="020F0502020204030203" pitchFamily="34" charset="0"/>
              </a:rPr>
              <a:t>Live Code</a:t>
            </a:r>
          </a:p>
          <a:p>
            <a:pPr algn="l"/>
            <a:r>
              <a:rPr lang="en-US" b="1" i="0" dirty="0">
                <a:solidFill>
                  <a:srgbClr val="000000"/>
                </a:solidFill>
                <a:effectLst/>
                <a:latin typeface="Lato" panose="020F0502020204030203" pitchFamily="34" charset="0"/>
                <a:hlinkClick r:id="rId2"/>
              </a:rPr>
              <a:t>https://github.com/IordanisKostelidis/running-up-stairs</a:t>
            </a:r>
            <a:r>
              <a:rPr lang="en-US" b="1" i="0" dirty="0">
                <a:solidFill>
                  <a:srgbClr val="000000"/>
                </a:solidFill>
                <a:effectLst/>
                <a:latin typeface="Lato" panose="020F0502020204030203" pitchFamily="34" charset="0"/>
              </a:rPr>
              <a:t> </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43</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spTree>
    <p:extLst>
      <p:ext uri="{BB962C8B-B14F-4D97-AF65-F5344CB8AC3E}">
        <p14:creationId xmlns:p14="http://schemas.microsoft.com/office/powerpoint/2010/main" val="723332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44</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Running Up Stairs</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11.0</a:t>
            </a:r>
            <a:endParaRPr lang="el-GR" dirty="0"/>
          </a:p>
        </p:txBody>
      </p:sp>
      <p:pic>
        <p:nvPicPr>
          <p:cNvPr id="8" name="Picture 2" descr="The Art of Asking Questions">
            <a:extLst>
              <a:ext uri="{FF2B5EF4-FFF2-40B4-BE49-F238E27FC236}">
                <a16:creationId xmlns:a16="http://schemas.microsoft.com/office/drawing/2014/main" id="{49CC7F86-D9A8-44C1-0161-DD79B9635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11" y="780388"/>
            <a:ext cx="6868733" cy="401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38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362506-21D4-0A79-F64E-5B7504E97D93}"/>
              </a:ext>
            </a:extLst>
          </p:cNvPr>
          <p:cNvSpPr>
            <a:spLocks noGrp="1"/>
          </p:cNvSpPr>
          <p:nvPr>
            <p:ph type="body" sz="quarter" idx="13"/>
          </p:nvPr>
        </p:nvSpPr>
        <p:spPr>
          <a:xfrm>
            <a:off x="282289" y="1245232"/>
            <a:ext cx="8658712" cy="3094119"/>
          </a:xfrm>
        </p:spPr>
        <p:txBody>
          <a:bodyPr/>
          <a:lstStyle/>
          <a:p>
            <a:r>
              <a:rPr lang="en-US" dirty="0"/>
              <a:t>Code and Presentations:</a:t>
            </a:r>
          </a:p>
          <a:p>
            <a:pPr lvl="1"/>
            <a:r>
              <a:rPr lang="en-US" dirty="0">
                <a:hlinkClick r:id="rId2"/>
              </a:rPr>
              <a:t>https://github.com/VaggM/IEEEXtremeCountdown</a:t>
            </a:r>
            <a:endParaRPr lang="en-US" dirty="0"/>
          </a:p>
          <a:p>
            <a:r>
              <a:rPr lang="en-US" dirty="0"/>
              <a:t>IEEE: </a:t>
            </a:r>
            <a:r>
              <a:rPr lang="en-US" dirty="0">
                <a:hlinkClick r:id="rId3"/>
              </a:rPr>
              <a:t>https://ieee.org</a:t>
            </a:r>
            <a:endParaRPr lang="en-US" dirty="0"/>
          </a:p>
          <a:p>
            <a:r>
              <a:rPr lang="en-US" dirty="0"/>
              <a:t>IEEE Greece Section: </a:t>
            </a:r>
            <a:r>
              <a:rPr lang="en-US" dirty="0">
                <a:hlinkClick r:id="rId4"/>
              </a:rPr>
              <a:t>https://ieee.gr</a:t>
            </a:r>
            <a:endParaRPr lang="en-US" dirty="0"/>
          </a:p>
          <a:p>
            <a:r>
              <a:rPr lang="en-US" dirty="0" err="1"/>
              <a:t>IEEEXtreme</a:t>
            </a:r>
            <a:r>
              <a:rPr lang="en-US" dirty="0"/>
              <a:t>: </a:t>
            </a:r>
            <a:r>
              <a:rPr lang="en-US" dirty="0">
                <a:hlinkClick r:id="rId5"/>
              </a:rPr>
              <a:t>https://ieeextreme.org</a:t>
            </a:r>
            <a:r>
              <a:rPr lang="en-US" dirty="0"/>
              <a:t> </a:t>
            </a:r>
          </a:p>
        </p:txBody>
      </p:sp>
      <p:sp>
        <p:nvSpPr>
          <p:cNvPr id="4" name="Slide Number Placeholder 3">
            <a:extLst>
              <a:ext uri="{FF2B5EF4-FFF2-40B4-BE49-F238E27FC236}">
                <a16:creationId xmlns:a16="http://schemas.microsoft.com/office/drawing/2014/main" id="{9729CEA0-A278-3CC6-A644-604FC115DB17}"/>
              </a:ext>
            </a:extLst>
          </p:cNvPr>
          <p:cNvSpPr>
            <a:spLocks noGrp="1"/>
          </p:cNvSpPr>
          <p:nvPr>
            <p:ph type="sldNum" sz="quarter" idx="14"/>
          </p:nvPr>
        </p:nvSpPr>
        <p:spPr/>
        <p:txBody>
          <a:bodyPr/>
          <a:lstStyle/>
          <a:p>
            <a:fld id="{3DD97BEB-BAEF-0344-9D5C-EC73E478698A}" type="slidenum">
              <a:rPr lang="en-US" smtClean="0"/>
              <a:pPr/>
              <a:t>45</a:t>
            </a:fld>
            <a:endParaRPr lang="en-US" dirty="0"/>
          </a:p>
        </p:txBody>
      </p:sp>
      <p:sp>
        <p:nvSpPr>
          <p:cNvPr id="5" name="Title 4">
            <a:extLst>
              <a:ext uri="{FF2B5EF4-FFF2-40B4-BE49-F238E27FC236}">
                <a16:creationId xmlns:a16="http://schemas.microsoft.com/office/drawing/2014/main" id="{221A110D-2E1F-F1F2-2D7B-E2DC33856DE6}"/>
              </a:ext>
            </a:extLst>
          </p:cNvPr>
          <p:cNvSpPr>
            <a:spLocks noGrp="1"/>
          </p:cNvSpPr>
          <p:nvPr>
            <p:ph type="title"/>
          </p:nvPr>
        </p:nvSpPr>
        <p:spPr/>
        <p:txBody>
          <a:bodyPr/>
          <a:lstStyle/>
          <a:p>
            <a:r>
              <a:rPr lang="en-US" dirty="0" err="1"/>
              <a:t>IEEEXtreme</a:t>
            </a:r>
            <a:r>
              <a:rPr lang="en-US" dirty="0"/>
              <a:t> Countdown</a:t>
            </a:r>
            <a:endParaRPr lang="el-GR" dirty="0"/>
          </a:p>
        </p:txBody>
      </p:sp>
      <p:sp>
        <p:nvSpPr>
          <p:cNvPr id="6" name="Text Placeholder 5">
            <a:extLst>
              <a:ext uri="{FF2B5EF4-FFF2-40B4-BE49-F238E27FC236}">
                <a16:creationId xmlns:a16="http://schemas.microsoft.com/office/drawing/2014/main" id="{1E478F77-1A98-9FA8-071C-1D6171CCECD0}"/>
              </a:ext>
            </a:extLst>
          </p:cNvPr>
          <p:cNvSpPr>
            <a:spLocks noGrp="1"/>
          </p:cNvSpPr>
          <p:nvPr>
            <p:ph type="body" sz="quarter" idx="16"/>
          </p:nvPr>
        </p:nvSpPr>
        <p:spPr/>
        <p:txBody>
          <a:bodyPr/>
          <a:lstStyle/>
          <a:p>
            <a:r>
              <a:rPr lang="en-US" dirty="0"/>
              <a:t>Links:</a:t>
            </a:r>
            <a:endParaRPr lang="el-GR" dirty="0"/>
          </a:p>
        </p:txBody>
      </p:sp>
    </p:spTree>
    <p:extLst>
      <p:ext uri="{BB962C8B-B14F-4D97-AF65-F5344CB8AC3E}">
        <p14:creationId xmlns:p14="http://schemas.microsoft.com/office/powerpoint/2010/main" val="98798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r>
              <a:rPr lang="en-US" dirty="0">
                <a:hlinkClick r:id="rId2"/>
              </a:rPr>
              <a:t>https://ieee.org</a:t>
            </a:r>
            <a:endParaRPr lang="en-US" dirty="0"/>
          </a:p>
          <a:p>
            <a:r>
              <a:rPr lang="en-US" dirty="0">
                <a:hlinkClick r:id="rId3"/>
              </a:rPr>
              <a:t>https://ieee.gr</a:t>
            </a:r>
            <a:endParaRPr lang="en-US" dirty="0"/>
          </a:p>
          <a:p>
            <a:r>
              <a:rPr lang="en-US" dirty="0">
                <a:hlinkClick r:id="rId4"/>
              </a:rPr>
              <a:t>https://ieeeihuserres.org</a:t>
            </a:r>
            <a:endParaRPr lang="en-US" dirty="0"/>
          </a:p>
          <a:p>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IEEE Links</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IEEE Global – Greece – IHU Serres</a:t>
            </a:r>
          </a:p>
        </p:txBody>
      </p:sp>
    </p:spTree>
    <p:extLst>
      <p:ext uri="{BB962C8B-B14F-4D97-AF65-F5344CB8AC3E}">
        <p14:creationId xmlns:p14="http://schemas.microsoft.com/office/powerpoint/2010/main" val="14502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D3E24-CB55-C709-6852-D1699832251A}"/>
              </a:ext>
            </a:extLst>
          </p:cNvPr>
          <p:cNvSpPr>
            <a:spLocks noGrp="1"/>
          </p:cNvSpPr>
          <p:nvPr>
            <p:ph type="body" sz="quarter" idx="13"/>
          </p:nvPr>
        </p:nvSpPr>
        <p:spPr>
          <a:xfrm>
            <a:off x="2048822" y="1242334"/>
            <a:ext cx="6876277" cy="3112690"/>
          </a:xfrm>
        </p:spPr>
        <p:txBody>
          <a:bodyPr>
            <a:normAutofit/>
          </a:bodyPr>
          <a:lstStyle/>
          <a:p>
            <a:r>
              <a:rPr lang="en-US" dirty="0"/>
              <a:t>Iordanis Kostelidis</a:t>
            </a:r>
          </a:p>
          <a:p>
            <a:r>
              <a:rPr lang="en-US" dirty="0"/>
              <a:t>Software Engineer @DataScouting</a:t>
            </a:r>
          </a:p>
          <a:p>
            <a:r>
              <a:rPr lang="en-US" dirty="0"/>
              <a:t>BEng in Informatics</a:t>
            </a:r>
          </a:p>
          <a:p>
            <a:pPr lvl="1"/>
            <a:r>
              <a:rPr lang="en-US" dirty="0"/>
              <a:t>Software Engineering</a:t>
            </a:r>
          </a:p>
          <a:p>
            <a:r>
              <a:rPr lang="en-US" dirty="0"/>
              <a:t>Graduate Student</a:t>
            </a:r>
          </a:p>
          <a:p>
            <a:pPr lvl="1"/>
            <a:r>
              <a:rPr lang="en-US" dirty="0"/>
              <a:t>MSc in Robotics</a:t>
            </a:r>
          </a:p>
          <a:p>
            <a:r>
              <a:rPr lang="en-US" dirty="0"/>
              <a:t>Member of IEEE / IEEE Young Professionals</a:t>
            </a:r>
          </a:p>
          <a:p>
            <a:r>
              <a:rPr lang="en-US" dirty="0"/>
              <a:t>Interim Chair of IEEE IHU Student Branch - Serres</a:t>
            </a:r>
          </a:p>
          <a:p>
            <a:r>
              <a:rPr lang="en-US" dirty="0" err="1"/>
              <a:t>IEEEXtreme</a:t>
            </a:r>
            <a:r>
              <a:rPr lang="en-US" dirty="0"/>
              <a:t> 18.0 Ambassador</a:t>
            </a:r>
          </a:p>
          <a:p>
            <a:r>
              <a:rPr lang="en-US" dirty="0" err="1"/>
              <a:t>IEEEXtreme</a:t>
            </a:r>
            <a:r>
              <a:rPr lang="en-US" dirty="0"/>
              <a:t> 18.0 Proctor of IEEE IHU Student Branch - Serres</a:t>
            </a:r>
          </a:p>
          <a:p>
            <a:endParaRPr lang="en-US" dirty="0"/>
          </a:p>
        </p:txBody>
      </p:sp>
      <p:sp>
        <p:nvSpPr>
          <p:cNvPr id="4" name="Slide Number Placeholder 3">
            <a:extLst>
              <a:ext uri="{FF2B5EF4-FFF2-40B4-BE49-F238E27FC236}">
                <a16:creationId xmlns:a16="http://schemas.microsoft.com/office/drawing/2014/main" id="{3154C3BB-6E78-1D97-A4E4-600F8AD63FA5}"/>
              </a:ext>
            </a:extLst>
          </p:cNvPr>
          <p:cNvSpPr>
            <a:spLocks noGrp="1"/>
          </p:cNvSpPr>
          <p:nvPr>
            <p:ph type="sldNum" sz="quarter" idx="15"/>
          </p:nvPr>
        </p:nvSpPr>
        <p:spPr/>
        <p:txBody>
          <a:bodyPr/>
          <a:lstStyle/>
          <a:p>
            <a:fld id="{3DD97BEB-BAEF-0344-9D5C-EC73E478698A}" type="slidenum">
              <a:rPr lang="en-US" smtClean="0"/>
              <a:pPr/>
              <a:t>6</a:t>
            </a:fld>
            <a:endParaRPr lang="en-US"/>
          </a:p>
        </p:txBody>
      </p:sp>
      <p:sp>
        <p:nvSpPr>
          <p:cNvPr id="5" name="Title 4">
            <a:extLst>
              <a:ext uri="{FF2B5EF4-FFF2-40B4-BE49-F238E27FC236}">
                <a16:creationId xmlns:a16="http://schemas.microsoft.com/office/drawing/2014/main" id="{CF72D332-7AFA-3A1A-D5C8-2E02531B668D}"/>
              </a:ext>
            </a:extLst>
          </p:cNvPr>
          <p:cNvSpPr>
            <a:spLocks noGrp="1"/>
          </p:cNvSpPr>
          <p:nvPr>
            <p:ph type="title"/>
          </p:nvPr>
        </p:nvSpPr>
        <p:spPr/>
        <p:txBody>
          <a:bodyPr/>
          <a:lstStyle/>
          <a:p>
            <a:r>
              <a:rPr lang="en-US" dirty="0"/>
              <a:t>Presenter</a:t>
            </a:r>
          </a:p>
        </p:txBody>
      </p:sp>
      <p:sp>
        <p:nvSpPr>
          <p:cNvPr id="6" name="Text Placeholder 5">
            <a:extLst>
              <a:ext uri="{FF2B5EF4-FFF2-40B4-BE49-F238E27FC236}">
                <a16:creationId xmlns:a16="http://schemas.microsoft.com/office/drawing/2014/main" id="{845B391B-F326-E6CE-2DBC-C5BCC990F787}"/>
              </a:ext>
            </a:extLst>
          </p:cNvPr>
          <p:cNvSpPr>
            <a:spLocks noGrp="1"/>
          </p:cNvSpPr>
          <p:nvPr>
            <p:ph type="body" sz="quarter" idx="16"/>
          </p:nvPr>
        </p:nvSpPr>
        <p:spPr/>
        <p:txBody>
          <a:bodyPr/>
          <a:lstStyle/>
          <a:p>
            <a:r>
              <a:rPr lang="en-US" dirty="0"/>
              <a:t>Who???</a:t>
            </a:r>
          </a:p>
        </p:txBody>
      </p:sp>
      <p:pic>
        <p:nvPicPr>
          <p:cNvPr id="1026" name="Picture 2" descr="May be an image of 1 person and text">
            <a:extLst>
              <a:ext uri="{FF2B5EF4-FFF2-40B4-BE49-F238E27FC236}">
                <a16:creationId xmlns:a16="http://schemas.microsoft.com/office/drawing/2014/main" id="{9BD1ED79-43F3-B131-CF03-4671F47A8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90" y="1242334"/>
            <a:ext cx="1766532" cy="1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5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175302-B278-5EF2-7D04-FC10161B9E5C}"/>
              </a:ext>
            </a:extLst>
          </p:cNvPr>
          <p:cNvSpPr>
            <a:spLocks noGrp="1"/>
          </p:cNvSpPr>
          <p:nvPr>
            <p:ph type="body" sz="quarter" idx="13"/>
          </p:nvPr>
        </p:nvSpPr>
        <p:spPr>
          <a:xfrm>
            <a:off x="282289" y="1245232"/>
            <a:ext cx="8658712" cy="3094119"/>
          </a:xfrm>
        </p:spPr>
        <p:txBody>
          <a:bodyPr/>
          <a:lstStyle/>
          <a:p>
            <a:r>
              <a:rPr lang="en-US" dirty="0"/>
              <a:t>Live Demo</a:t>
            </a:r>
          </a:p>
          <a:p>
            <a:r>
              <a:rPr lang="en-US" dirty="0"/>
              <a:t>General: </a:t>
            </a:r>
            <a:r>
              <a:rPr lang="en-US" dirty="0">
                <a:hlinkClick r:id="rId2"/>
              </a:rPr>
              <a:t>https://csacademy.com</a:t>
            </a:r>
            <a:endParaRPr lang="en-US" dirty="0"/>
          </a:p>
          <a:p>
            <a:r>
              <a:rPr lang="en-US" dirty="0" err="1"/>
              <a:t>IEEEXtreme</a:t>
            </a:r>
            <a:r>
              <a:rPr lang="en-US" dirty="0"/>
              <a:t> Practice: </a:t>
            </a:r>
            <a:r>
              <a:rPr lang="en-US" dirty="0">
                <a:hlinkClick r:id="rId3"/>
              </a:rPr>
              <a:t>https://csacademy.com/ieeextreme-practice/</a:t>
            </a:r>
            <a:endParaRPr lang="en-US" dirty="0"/>
          </a:p>
          <a:p>
            <a:endParaRPr lang="en-US" dirty="0"/>
          </a:p>
        </p:txBody>
      </p:sp>
      <p:sp>
        <p:nvSpPr>
          <p:cNvPr id="4" name="Slide Number Placeholder 3">
            <a:extLst>
              <a:ext uri="{FF2B5EF4-FFF2-40B4-BE49-F238E27FC236}">
                <a16:creationId xmlns:a16="http://schemas.microsoft.com/office/drawing/2014/main" id="{74ECDA77-2225-2198-D5B5-F6F24A329D1C}"/>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5" name="Title 4">
            <a:extLst>
              <a:ext uri="{FF2B5EF4-FFF2-40B4-BE49-F238E27FC236}">
                <a16:creationId xmlns:a16="http://schemas.microsoft.com/office/drawing/2014/main" id="{C1F7AACF-7B13-EDA2-E212-8BE3DDFA236B}"/>
              </a:ext>
            </a:extLst>
          </p:cNvPr>
          <p:cNvSpPr>
            <a:spLocks noGrp="1"/>
          </p:cNvSpPr>
          <p:nvPr>
            <p:ph type="title"/>
          </p:nvPr>
        </p:nvSpPr>
        <p:spPr/>
        <p:txBody>
          <a:bodyPr/>
          <a:lstStyle/>
          <a:p>
            <a:r>
              <a:rPr lang="en-US" dirty="0" err="1"/>
              <a:t>CSAcademy</a:t>
            </a:r>
            <a:endParaRPr lang="en-US" dirty="0"/>
          </a:p>
        </p:txBody>
      </p:sp>
      <p:sp>
        <p:nvSpPr>
          <p:cNvPr id="6" name="Text Placeholder 5">
            <a:extLst>
              <a:ext uri="{FF2B5EF4-FFF2-40B4-BE49-F238E27FC236}">
                <a16:creationId xmlns:a16="http://schemas.microsoft.com/office/drawing/2014/main" id="{7B64F029-C962-F4B1-C037-E3D0527D5D08}"/>
              </a:ext>
            </a:extLst>
          </p:cNvPr>
          <p:cNvSpPr>
            <a:spLocks noGrp="1"/>
          </p:cNvSpPr>
          <p:nvPr>
            <p:ph type="body" sz="quarter" idx="16"/>
          </p:nvPr>
        </p:nvSpPr>
        <p:spPr/>
        <p:txBody>
          <a:bodyPr/>
          <a:lstStyle/>
          <a:p>
            <a:r>
              <a:rPr lang="en-US" dirty="0"/>
              <a:t>The Coding Platform</a:t>
            </a:r>
          </a:p>
        </p:txBody>
      </p:sp>
    </p:spTree>
    <p:extLst>
      <p:ext uri="{BB962C8B-B14F-4D97-AF65-F5344CB8AC3E}">
        <p14:creationId xmlns:p14="http://schemas.microsoft.com/office/powerpoint/2010/main" val="23817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lnSpcReduction="10000"/>
          </a:bodyPr>
          <a:lstStyle/>
          <a:p>
            <a:r>
              <a:rPr lang="en-US" dirty="0">
                <a:hlinkClick r:id="rId2"/>
              </a:rPr>
              <a:t>https://csacademy.com/ieeextreme-practice/task/painters-dilemma/</a:t>
            </a:r>
            <a:endParaRPr lang="en-US" dirty="0"/>
          </a:p>
          <a:p>
            <a:pPr algn="l"/>
            <a:r>
              <a:rPr lang="en-US" b="0" i="0" dirty="0">
                <a:solidFill>
                  <a:srgbClr val="000000"/>
                </a:solidFill>
                <a:effectLst/>
                <a:latin typeface="Lato" panose="020F0502020204030203" pitchFamily="34" charset="0"/>
              </a:rPr>
              <a:t>Bob just got his first job as a house painter. Today, on his first day on the job, he has to paint a number of walls.</a:t>
            </a:r>
          </a:p>
          <a:p>
            <a:pPr algn="l"/>
            <a:r>
              <a:rPr lang="en-US" b="0" i="0" dirty="0">
                <a:solidFill>
                  <a:srgbClr val="000000"/>
                </a:solidFill>
                <a:effectLst/>
                <a:latin typeface="Lato" panose="020F0502020204030203" pitchFamily="34" charset="0"/>
              </a:rPr>
              <a:t>For those of you that have done some house painting before, you know that this is no easy task. Each wall has to be painted in multiple rounds, possibly with a different color of paint each time, and there needs to be sufficient time of waiting between consecutive rounds for the paint to dry.</a:t>
            </a:r>
          </a:p>
          <a:p>
            <a:pPr algn="l"/>
            <a:r>
              <a:rPr lang="en-US" b="0" i="0" dirty="0">
                <a:solidFill>
                  <a:srgbClr val="000000"/>
                </a:solidFill>
                <a:effectLst/>
                <a:latin typeface="Lato" panose="020F0502020204030203" pitchFamily="34" charset="0"/>
              </a:rPr>
              <a:t>To make optimal use of their time, house painters usually paint walls while waiting for other walls to dry, and hence interleave the rounds of painting different walls. But this also brings up another challenge for the painters: different walls may require different colors of paint, so they might have to replace the color on one of their paint brushes before painting that wall. But this requires washing the paint brush, waiting for it to dry, and then applying the new paint to the brush, all of which takes precious time.</a:t>
            </a:r>
          </a:p>
          <a:p>
            <a:endParaRPr lang="el-GR" dirty="0"/>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8</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416605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25916-EFA7-1980-44F5-C7CD51854E2A}"/>
              </a:ext>
            </a:extLst>
          </p:cNvPr>
          <p:cNvSpPr>
            <a:spLocks noGrp="1"/>
          </p:cNvSpPr>
          <p:nvPr>
            <p:ph type="body" sz="quarter" idx="13"/>
          </p:nvPr>
        </p:nvSpPr>
        <p:spPr>
          <a:xfrm>
            <a:off x="282289" y="1245232"/>
            <a:ext cx="8588756" cy="3094119"/>
          </a:xfrm>
        </p:spPr>
        <p:txBody>
          <a:bodyPr>
            <a:normAutofit/>
          </a:bodyPr>
          <a:lstStyle/>
          <a:p>
            <a:pPr algn="l"/>
            <a:r>
              <a:rPr lang="en-US" b="0" i="0" dirty="0">
                <a:solidFill>
                  <a:srgbClr val="000000"/>
                </a:solidFill>
                <a:effectLst/>
                <a:latin typeface="Lato" panose="020F0502020204030203" pitchFamily="34" charset="0"/>
              </a:rPr>
              <a:t>The more experienced house painters circumvent the issue by bringing a lot of paint brushes. But Bob is not that fortunate, and only has two paint brushes!</a:t>
            </a:r>
          </a:p>
          <a:p>
            <a:pPr algn="l"/>
            <a:r>
              <a:rPr lang="en-US" b="0" i="0" dirty="0">
                <a:solidFill>
                  <a:srgbClr val="000000"/>
                </a:solidFill>
                <a:effectLst/>
                <a:latin typeface="Lato" panose="020F0502020204030203" pitchFamily="34" charset="0"/>
              </a:rPr>
              <a:t>Given a sequence of colors </a:t>
            </a:r>
            <a:r>
              <a:rPr lang="en-US" b="0" i="1" dirty="0">
                <a:solidFill>
                  <a:srgbClr val="000000"/>
                </a:solidFill>
                <a:effectLst/>
                <a:latin typeface="KaTeX_Math"/>
              </a:rPr>
              <a:t>c</a:t>
            </a:r>
            <a:r>
              <a:rPr lang="en-US" b="0" i="0" dirty="0">
                <a:solidFill>
                  <a:srgbClr val="000000"/>
                </a:solidFill>
                <a:effectLst/>
                <a:latin typeface="KaTeX_Main"/>
              </a:rPr>
              <a:t>1​,</a:t>
            </a:r>
            <a:r>
              <a:rPr lang="en-US" b="0" i="1" dirty="0">
                <a:solidFill>
                  <a:srgbClr val="000000"/>
                </a:solidFill>
                <a:effectLst/>
                <a:latin typeface="KaTeX_Math"/>
              </a:rPr>
              <a:t>c</a:t>
            </a:r>
            <a:r>
              <a:rPr lang="en-US" b="0" i="0" dirty="0">
                <a:solidFill>
                  <a:srgbClr val="000000"/>
                </a:solidFill>
                <a:effectLst/>
                <a:latin typeface="KaTeX_Main"/>
              </a:rPr>
              <a:t>2​,...,</a:t>
            </a:r>
            <a:r>
              <a:rPr lang="en-US" b="0" i="1" dirty="0" err="1">
                <a:solidFill>
                  <a:srgbClr val="000000"/>
                </a:solidFill>
                <a:effectLst/>
                <a:latin typeface="KaTeX_Math"/>
              </a:rPr>
              <a:t>cN</a:t>
            </a:r>
            <a:r>
              <a:rPr lang="en-US" b="0" i="0" dirty="0">
                <a:solidFill>
                  <a:srgbClr val="000000"/>
                </a:solidFill>
                <a:effectLst/>
                <a:latin typeface="KaTeX_Main"/>
              </a:rPr>
              <a:t>​</a:t>
            </a:r>
            <a:r>
              <a:rPr lang="en-US" b="0" i="0" dirty="0">
                <a:solidFill>
                  <a:srgbClr val="000000"/>
                </a:solidFill>
                <a:effectLst/>
                <a:latin typeface="Lato" panose="020F0502020204030203" pitchFamily="34" charset="0"/>
              </a:rPr>
              <a:t> that Bob needs, in the order that he needs them, can you help him determine the minimum number of times he needs to change the color of one of his brushes? Both of his brushes will have no color to begin with.</a:t>
            </a:r>
          </a:p>
          <a:p>
            <a:pPr algn="l"/>
            <a:r>
              <a:rPr lang="en-US" b="0" i="0" dirty="0">
                <a:solidFill>
                  <a:srgbClr val="000000"/>
                </a:solidFill>
                <a:effectLst/>
                <a:latin typeface="Lato" panose="020F0502020204030203" pitchFamily="34" charset="0"/>
              </a:rPr>
              <a:t>Bob may ask you to compute this number for a few different scenarios, but not many. After all, he only needs to do this until he gets his first paycheck, at which point all his effort will have been worth the trouble, and he can go buy more paint brushes.</a:t>
            </a:r>
          </a:p>
        </p:txBody>
      </p:sp>
      <p:sp>
        <p:nvSpPr>
          <p:cNvPr id="4" name="Slide Number Placeholder 3">
            <a:extLst>
              <a:ext uri="{FF2B5EF4-FFF2-40B4-BE49-F238E27FC236}">
                <a16:creationId xmlns:a16="http://schemas.microsoft.com/office/drawing/2014/main" id="{485CF25D-6FF3-6CAE-B165-6F933ACE5752}"/>
              </a:ext>
            </a:extLst>
          </p:cNvPr>
          <p:cNvSpPr>
            <a:spLocks noGrp="1"/>
          </p:cNvSpPr>
          <p:nvPr>
            <p:ph type="sldNum" sz="quarter" idx="14"/>
          </p:nvPr>
        </p:nvSpPr>
        <p:spPr/>
        <p:txBody>
          <a:bodyPr/>
          <a:lstStyle/>
          <a:p>
            <a:fld id="{3DD97BEB-BAEF-0344-9D5C-EC73E478698A}" type="slidenum">
              <a:rPr lang="en-US" smtClean="0"/>
              <a:pPr/>
              <a:t>9</a:t>
            </a:fld>
            <a:endParaRPr lang="en-US" dirty="0"/>
          </a:p>
        </p:txBody>
      </p:sp>
      <p:sp>
        <p:nvSpPr>
          <p:cNvPr id="5" name="Title 4">
            <a:extLst>
              <a:ext uri="{FF2B5EF4-FFF2-40B4-BE49-F238E27FC236}">
                <a16:creationId xmlns:a16="http://schemas.microsoft.com/office/drawing/2014/main" id="{E6E036C0-01F1-3138-B777-5A03499F2191}"/>
              </a:ext>
            </a:extLst>
          </p:cNvPr>
          <p:cNvSpPr>
            <a:spLocks noGrp="1"/>
          </p:cNvSpPr>
          <p:nvPr>
            <p:ph type="title"/>
          </p:nvPr>
        </p:nvSpPr>
        <p:spPr/>
        <p:txBody>
          <a:bodyPr/>
          <a:lstStyle/>
          <a:p>
            <a:r>
              <a:rPr lang="en-US" dirty="0"/>
              <a:t>Painter's Dilemma</a:t>
            </a:r>
            <a:endParaRPr lang="el-GR" dirty="0"/>
          </a:p>
        </p:txBody>
      </p:sp>
      <p:sp>
        <p:nvSpPr>
          <p:cNvPr id="6" name="Text Placeholder 5">
            <a:extLst>
              <a:ext uri="{FF2B5EF4-FFF2-40B4-BE49-F238E27FC236}">
                <a16:creationId xmlns:a16="http://schemas.microsoft.com/office/drawing/2014/main" id="{89138D42-06D4-211D-3D87-FEF60CAC6E1A}"/>
              </a:ext>
            </a:extLst>
          </p:cNvPr>
          <p:cNvSpPr>
            <a:spLocks noGrp="1"/>
          </p:cNvSpPr>
          <p:nvPr>
            <p:ph type="body" sz="quarter" idx="16"/>
          </p:nvPr>
        </p:nvSpPr>
        <p:spPr/>
        <p:txBody>
          <a:bodyPr/>
          <a:lstStyle/>
          <a:p>
            <a:r>
              <a:rPr lang="en-US" dirty="0" err="1"/>
              <a:t>IEEEXtreme</a:t>
            </a:r>
            <a:r>
              <a:rPr lang="en-US" dirty="0"/>
              <a:t> 10.0</a:t>
            </a:r>
            <a:endParaRPr lang="el-GR" dirty="0"/>
          </a:p>
        </p:txBody>
      </p:sp>
    </p:spTree>
    <p:extLst>
      <p:ext uri="{BB962C8B-B14F-4D97-AF65-F5344CB8AC3E}">
        <p14:creationId xmlns:p14="http://schemas.microsoft.com/office/powerpoint/2010/main" val="42793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1236</TotalTime>
  <Words>1722</Words>
  <Application>Microsoft Office PowerPoint</Application>
  <PresentationFormat>On-screen Show (16:9)</PresentationFormat>
  <Paragraphs>301</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 New</vt:lpstr>
      <vt:lpstr>KaTeX_Main</vt:lpstr>
      <vt:lpstr>KaTeX_Math</vt:lpstr>
      <vt:lpstr>Lato</vt:lpstr>
      <vt:lpstr>LucidaGrande</vt:lpstr>
      <vt:lpstr>Wingdings</vt:lpstr>
      <vt:lpstr>Theme 1</vt:lpstr>
      <vt:lpstr>IEEEXtreme Countdown</vt:lpstr>
      <vt:lpstr>What is IEEE?</vt:lpstr>
      <vt:lpstr>IEEE IHU Student Branch</vt:lpstr>
      <vt:lpstr>IEEE IHU Student Branch</vt:lpstr>
      <vt:lpstr>IEEE Links</vt:lpstr>
      <vt:lpstr>Presenter</vt:lpstr>
      <vt:lpstr>CSAcademy</vt:lpstr>
      <vt:lpstr>Painter's Dilemma</vt:lpstr>
      <vt:lpstr>Painter's Dilemma</vt:lpstr>
      <vt:lpstr>Painter's Dilemma</vt:lpstr>
      <vt:lpstr>Painter's Dilemma</vt:lpstr>
      <vt:lpstr>Painter's Dilemma</vt:lpstr>
      <vt:lpstr>Painter's Dilemma</vt:lpstr>
      <vt:lpstr>Painter's Dilemma</vt:lpstr>
      <vt:lpstr>Painter's Dilemma</vt:lpstr>
      <vt:lpstr>Painter's Dilemma</vt:lpstr>
      <vt:lpstr>Painter's Dilemma</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Running Up Stairs</vt:lpstr>
      <vt:lpstr>IEEEXtreme Countdown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Iordanis Kostelidis</cp:lastModifiedBy>
  <cp:revision>160</cp:revision>
  <dcterms:created xsi:type="dcterms:W3CDTF">2016-10-24T19:40:55Z</dcterms:created>
  <dcterms:modified xsi:type="dcterms:W3CDTF">2024-09-28T09:59:14Z</dcterms:modified>
</cp:coreProperties>
</file>